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60" r:id="rId5"/>
    <p:sldId id="261" r:id="rId6"/>
    <p:sldId id="262" r:id="rId7"/>
    <p:sldId id="268" r:id="rId8"/>
    <p:sldId id="259" r:id="rId9"/>
    <p:sldId id="266" r:id="rId10"/>
    <p:sldId id="267" r:id="rId11"/>
    <p:sldId id="296" r:id="rId12"/>
    <p:sldId id="271" r:id="rId13"/>
    <p:sldId id="272" r:id="rId14"/>
    <p:sldId id="273" r:id="rId15"/>
    <p:sldId id="274" r:id="rId16"/>
    <p:sldId id="297" r:id="rId17"/>
    <p:sldId id="298" r:id="rId18"/>
    <p:sldId id="299" r:id="rId19"/>
    <p:sldId id="300" r:id="rId20"/>
    <p:sldId id="301" r:id="rId21"/>
    <p:sldId id="338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39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286" r:id="rId56"/>
    <p:sldId id="335" r:id="rId57"/>
    <p:sldId id="336" r:id="rId58"/>
    <p:sldId id="337" r:id="rId5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0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F9A042-97F6-4F2A-9E64-C48FD49F423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6180484-7401-416C-9DC4-A1C286D44032}">
      <dgm:prSet phldrT="[Tekst]"/>
      <dgm:spPr/>
      <dgm:t>
        <a:bodyPr/>
        <a:lstStyle/>
        <a:p>
          <a:r>
            <a:rPr lang="pl-PL" dirty="0"/>
            <a:t>Ocena I </a:t>
          </a:r>
        </a:p>
      </dgm:t>
    </dgm:pt>
    <dgm:pt modelId="{D598FD82-763D-43FB-B2DC-D9157670D596}" type="parTrans" cxnId="{DEC5558B-AC22-432D-BE78-09CEB6769BC0}">
      <dgm:prSet/>
      <dgm:spPr/>
      <dgm:t>
        <a:bodyPr/>
        <a:lstStyle/>
        <a:p>
          <a:endParaRPr lang="pl-PL"/>
        </a:p>
      </dgm:t>
    </dgm:pt>
    <dgm:pt modelId="{A2F154F8-0A54-4664-A8E1-8900B0F350BD}" type="sibTrans" cxnId="{DEC5558B-AC22-432D-BE78-09CEB6769BC0}">
      <dgm:prSet/>
      <dgm:spPr/>
      <dgm:t>
        <a:bodyPr/>
        <a:lstStyle/>
        <a:p>
          <a:endParaRPr lang="pl-PL"/>
        </a:p>
      </dgm:t>
    </dgm:pt>
    <dgm:pt modelId="{77519E2C-005F-4903-841A-69166DE52C71}">
      <dgm:prSet phldrT="[Tekst]"/>
      <dgm:spPr/>
      <dgm:t>
        <a:bodyPr/>
        <a:lstStyle/>
        <a:p>
          <a:r>
            <a:rPr lang="pl-PL" dirty="0"/>
            <a:t>Zejściówki (4x)</a:t>
          </a:r>
        </a:p>
      </dgm:t>
    </dgm:pt>
    <dgm:pt modelId="{76612EBE-B546-4DEC-870E-D8D67811D1E7}" type="parTrans" cxnId="{C4E023D4-8450-45B7-A902-4DEE59C0FA2C}">
      <dgm:prSet/>
      <dgm:spPr/>
      <dgm:t>
        <a:bodyPr/>
        <a:lstStyle/>
        <a:p>
          <a:endParaRPr lang="pl-PL"/>
        </a:p>
      </dgm:t>
    </dgm:pt>
    <dgm:pt modelId="{8D9025E7-A0C1-48F8-869B-641073F14372}" type="sibTrans" cxnId="{C4E023D4-8450-45B7-A902-4DEE59C0FA2C}">
      <dgm:prSet/>
      <dgm:spPr/>
      <dgm:t>
        <a:bodyPr/>
        <a:lstStyle/>
        <a:p>
          <a:endParaRPr lang="pl-PL"/>
        </a:p>
      </dgm:t>
    </dgm:pt>
    <dgm:pt modelId="{E6AB0276-5B07-4A4D-AB00-94BD66946684}">
      <dgm:prSet phldrT="[Tekst]"/>
      <dgm:spPr/>
      <dgm:t>
        <a:bodyPr/>
        <a:lstStyle/>
        <a:p>
          <a:r>
            <a:rPr lang="pl-PL" dirty="0"/>
            <a:t>Sprawozdanie</a:t>
          </a:r>
        </a:p>
      </dgm:t>
    </dgm:pt>
    <dgm:pt modelId="{1B8121B6-CBA7-4DBC-A39D-3DC3553CD992}" type="parTrans" cxnId="{4748F902-B725-41A6-A5A8-F1F8F87C2DD6}">
      <dgm:prSet/>
      <dgm:spPr/>
      <dgm:t>
        <a:bodyPr/>
        <a:lstStyle/>
        <a:p>
          <a:endParaRPr lang="pl-PL"/>
        </a:p>
      </dgm:t>
    </dgm:pt>
    <dgm:pt modelId="{C0324ABF-D69B-4A53-BBFF-E3160CEFE7E3}" type="sibTrans" cxnId="{4748F902-B725-41A6-A5A8-F1F8F87C2DD6}">
      <dgm:prSet/>
      <dgm:spPr/>
      <dgm:t>
        <a:bodyPr/>
        <a:lstStyle/>
        <a:p>
          <a:endParaRPr lang="pl-PL"/>
        </a:p>
      </dgm:t>
    </dgm:pt>
    <dgm:pt modelId="{92119FD8-2744-49ED-89BB-ECF3EAC5839A}">
      <dgm:prSet phldrT="[Tekst]"/>
      <dgm:spPr/>
      <dgm:t>
        <a:bodyPr/>
        <a:lstStyle/>
        <a:p>
          <a:r>
            <a:rPr lang="pl-PL" dirty="0"/>
            <a:t>Ocena II</a:t>
          </a:r>
        </a:p>
      </dgm:t>
    </dgm:pt>
    <dgm:pt modelId="{A9F65BB4-0FAF-4F02-A64A-C5D8B1ADDAF0}" type="parTrans" cxnId="{863657C5-C197-4A9C-A943-D436A38DA9C9}">
      <dgm:prSet/>
      <dgm:spPr/>
      <dgm:t>
        <a:bodyPr/>
        <a:lstStyle/>
        <a:p>
          <a:endParaRPr lang="pl-PL"/>
        </a:p>
      </dgm:t>
    </dgm:pt>
    <dgm:pt modelId="{195656CE-9A52-4FC9-B961-CF991D112FF6}" type="sibTrans" cxnId="{863657C5-C197-4A9C-A943-D436A38DA9C9}">
      <dgm:prSet/>
      <dgm:spPr/>
      <dgm:t>
        <a:bodyPr/>
        <a:lstStyle/>
        <a:p>
          <a:endParaRPr lang="pl-PL"/>
        </a:p>
      </dgm:t>
    </dgm:pt>
    <dgm:pt modelId="{79AE3A6A-BB94-4304-BDCA-DB4EB3B5C22F}">
      <dgm:prSet phldrT="[Tekst]"/>
      <dgm:spPr/>
      <dgm:t>
        <a:bodyPr/>
        <a:lstStyle/>
        <a:p>
          <a:r>
            <a:rPr lang="pl-PL" dirty="0"/>
            <a:t>Zejściówki (3x)</a:t>
          </a:r>
        </a:p>
      </dgm:t>
    </dgm:pt>
    <dgm:pt modelId="{AE8C2896-3359-4E97-9587-0A3EC56029B6}" type="parTrans" cxnId="{5EAC8056-918E-41B4-9D59-C148ED8E0E66}">
      <dgm:prSet/>
      <dgm:spPr/>
      <dgm:t>
        <a:bodyPr/>
        <a:lstStyle/>
        <a:p>
          <a:endParaRPr lang="pl-PL"/>
        </a:p>
      </dgm:t>
    </dgm:pt>
    <dgm:pt modelId="{3CD56D8D-CC14-467B-B38F-21560F5010ED}" type="sibTrans" cxnId="{5EAC8056-918E-41B4-9D59-C148ED8E0E66}">
      <dgm:prSet/>
      <dgm:spPr/>
      <dgm:t>
        <a:bodyPr/>
        <a:lstStyle/>
        <a:p>
          <a:endParaRPr lang="pl-PL"/>
        </a:p>
      </dgm:t>
    </dgm:pt>
    <dgm:pt modelId="{A06D31A0-AF8C-4A66-A959-7D70134A807F}">
      <dgm:prSet phldrT="[Tekst]"/>
      <dgm:spPr/>
      <dgm:t>
        <a:bodyPr/>
        <a:lstStyle/>
        <a:p>
          <a:r>
            <a:rPr lang="pl-PL" dirty="0"/>
            <a:t>Kolokwium </a:t>
          </a:r>
        </a:p>
      </dgm:t>
    </dgm:pt>
    <dgm:pt modelId="{F173CBE6-167B-4D8E-90D2-E0444EA14E86}" type="parTrans" cxnId="{402F0ED9-7097-4B98-A944-3E0F6A7A30C1}">
      <dgm:prSet/>
      <dgm:spPr/>
      <dgm:t>
        <a:bodyPr/>
        <a:lstStyle/>
        <a:p>
          <a:endParaRPr lang="pl-PL"/>
        </a:p>
      </dgm:t>
    </dgm:pt>
    <dgm:pt modelId="{931D9A48-F49F-436A-9923-9F9E182A7576}" type="sibTrans" cxnId="{402F0ED9-7097-4B98-A944-3E0F6A7A30C1}">
      <dgm:prSet/>
      <dgm:spPr/>
      <dgm:t>
        <a:bodyPr/>
        <a:lstStyle/>
        <a:p>
          <a:endParaRPr lang="pl-PL"/>
        </a:p>
      </dgm:t>
    </dgm:pt>
    <dgm:pt modelId="{90BF913E-EB03-4199-A1E5-315E23FF82F1}">
      <dgm:prSet phldrT="[Tekst]"/>
      <dgm:spPr/>
      <dgm:t>
        <a:bodyPr/>
        <a:lstStyle/>
        <a:p>
          <a:r>
            <a:rPr lang="pl-PL" dirty="0"/>
            <a:t>Ocena III</a:t>
          </a:r>
        </a:p>
      </dgm:t>
    </dgm:pt>
    <dgm:pt modelId="{338D2CB9-FE2D-4C7E-B319-CE76A6FBB49D}" type="parTrans" cxnId="{0110C040-A666-40BC-A194-54D29A2F824B}">
      <dgm:prSet/>
      <dgm:spPr/>
      <dgm:t>
        <a:bodyPr/>
        <a:lstStyle/>
        <a:p>
          <a:endParaRPr lang="pl-PL"/>
        </a:p>
      </dgm:t>
    </dgm:pt>
    <dgm:pt modelId="{827D1DD2-0F97-44F8-A00F-F6F47A227841}" type="sibTrans" cxnId="{0110C040-A666-40BC-A194-54D29A2F824B}">
      <dgm:prSet/>
      <dgm:spPr/>
      <dgm:t>
        <a:bodyPr/>
        <a:lstStyle/>
        <a:p>
          <a:endParaRPr lang="pl-PL"/>
        </a:p>
      </dgm:t>
    </dgm:pt>
    <dgm:pt modelId="{F4C6B247-FF71-41E2-88BB-9E8C548162F0}">
      <dgm:prSet phldrT="[Tekst]"/>
      <dgm:spPr/>
      <dgm:t>
        <a:bodyPr/>
        <a:lstStyle/>
        <a:p>
          <a:r>
            <a:rPr lang="pl-PL" dirty="0"/>
            <a:t>Zejściówki (2x)</a:t>
          </a:r>
        </a:p>
      </dgm:t>
    </dgm:pt>
    <dgm:pt modelId="{DAA14522-CE4C-4E00-A9F7-E0649D0005CB}" type="parTrans" cxnId="{856584BC-5018-4517-8476-E7C3C90BF766}">
      <dgm:prSet/>
      <dgm:spPr/>
      <dgm:t>
        <a:bodyPr/>
        <a:lstStyle/>
        <a:p>
          <a:endParaRPr lang="pl-PL"/>
        </a:p>
      </dgm:t>
    </dgm:pt>
    <dgm:pt modelId="{26EC2DA1-8E68-4009-A725-9B0435D5A44F}" type="sibTrans" cxnId="{856584BC-5018-4517-8476-E7C3C90BF766}">
      <dgm:prSet/>
      <dgm:spPr/>
      <dgm:t>
        <a:bodyPr/>
        <a:lstStyle/>
        <a:p>
          <a:endParaRPr lang="pl-PL"/>
        </a:p>
      </dgm:t>
    </dgm:pt>
    <dgm:pt modelId="{61B24B02-C498-4951-BD45-6ADE18D8C429}">
      <dgm:prSet phldrT="[Tekst]"/>
      <dgm:spPr/>
      <dgm:t>
        <a:bodyPr/>
        <a:lstStyle/>
        <a:p>
          <a:r>
            <a:rPr lang="pl-PL" dirty="0"/>
            <a:t>Kolokwium</a:t>
          </a:r>
        </a:p>
      </dgm:t>
    </dgm:pt>
    <dgm:pt modelId="{0A4E983C-2580-445D-9A44-6844CF79D179}" type="parTrans" cxnId="{9D61BB22-26E0-492D-9462-742DD3A2A082}">
      <dgm:prSet/>
      <dgm:spPr/>
      <dgm:t>
        <a:bodyPr/>
        <a:lstStyle/>
        <a:p>
          <a:endParaRPr lang="pl-PL"/>
        </a:p>
      </dgm:t>
    </dgm:pt>
    <dgm:pt modelId="{1E5F2DAD-DB14-47F2-9CD7-7EF5E281273D}" type="sibTrans" cxnId="{9D61BB22-26E0-492D-9462-742DD3A2A082}">
      <dgm:prSet/>
      <dgm:spPr/>
      <dgm:t>
        <a:bodyPr/>
        <a:lstStyle/>
        <a:p>
          <a:endParaRPr lang="pl-PL"/>
        </a:p>
      </dgm:t>
    </dgm:pt>
    <dgm:pt modelId="{CF8850AA-7E15-4521-BBE2-366E362AF17E}">
      <dgm:prSet phldrT="[Tekst]"/>
      <dgm:spPr/>
      <dgm:t>
        <a:bodyPr/>
        <a:lstStyle/>
        <a:p>
          <a:r>
            <a:rPr lang="pl-PL" dirty="0"/>
            <a:t>Kolokwium.</a:t>
          </a:r>
        </a:p>
      </dgm:t>
    </dgm:pt>
    <dgm:pt modelId="{629EF24F-2A25-4FED-BDDA-D1B570FA7163}" type="parTrans" cxnId="{1D78DFA8-D972-4CDC-8D76-B9BDDE490883}">
      <dgm:prSet/>
      <dgm:spPr/>
      <dgm:t>
        <a:bodyPr/>
        <a:lstStyle/>
        <a:p>
          <a:endParaRPr lang="pl-PL"/>
        </a:p>
      </dgm:t>
    </dgm:pt>
    <dgm:pt modelId="{08789869-EA93-45EA-8F4D-000BE9276EB1}" type="sibTrans" cxnId="{1D78DFA8-D972-4CDC-8D76-B9BDDE490883}">
      <dgm:prSet/>
      <dgm:spPr/>
      <dgm:t>
        <a:bodyPr/>
        <a:lstStyle/>
        <a:p>
          <a:endParaRPr lang="pl-PL"/>
        </a:p>
      </dgm:t>
    </dgm:pt>
    <dgm:pt modelId="{AC1BD1DC-86CF-4058-8F4A-AABB82CDF061}">
      <dgm:prSet phldrT="[Tekst]"/>
      <dgm:spPr/>
      <dgm:t>
        <a:bodyPr/>
        <a:lstStyle/>
        <a:p>
          <a:r>
            <a:rPr lang="pl-PL" dirty="0"/>
            <a:t>Prezentacja</a:t>
          </a:r>
        </a:p>
      </dgm:t>
    </dgm:pt>
    <dgm:pt modelId="{9D302E22-D4C5-4E33-A18C-9D7401813DAB}" type="parTrans" cxnId="{D2245998-5657-4B86-B6C5-18224C66C152}">
      <dgm:prSet/>
      <dgm:spPr/>
      <dgm:t>
        <a:bodyPr/>
        <a:lstStyle/>
        <a:p>
          <a:endParaRPr lang="pl-PL"/>
        </a:p>
      </dgm:t>
    </dgm:pt>
    <dgm:pt modelId="{11A79181-18FE-4240-9654-73A0BA741E64}" type="sibTrans" cxnId="{D2245998-5657-4B86-B6C5-18224C66C152}">
      <dgm:prSet/>
      <dgm:spPr/>
      <dgm:t>
        <a:bodyPr/>
        <a:lstStyle/>
        <a:p>
          <a:endParaRPr lang="pl-PL"/>
        </a:p>
      </dgm:t>
    </dgm:pt>
    <dgm:pt modelId="{C0AB60AA-5ED7-4659-8D24-4DCFCDCAEDAD}" type="pres">
      <dgm:prSet presAssocID="{9BF9A042-97F6-4F2A-9E64-C48FD49F423A}" presName="Name0" presStyleCnt="0">
        <dgm:presLayoutVars>
          <dgm:dir/>
          <dgm:animLvl val="lvl"/>
          <dgm:resizeHandles val="exact"/>
        </dgm:presLayoutVars>
      </dgm:prSet>
      <dgm:spPr/>
    </dgm:pt>
    <dgm:pt modelId="{DACCE155-A508-4B86-93BC-507427699653}" type="pres">
      <dgm:prSet presAssocID="{F6180484-7401-416C-9DC4-A1C286D44032}" presName="linNode" presStyleCnt="0"/>
      <dgm:spPr/>
    </dgm:pt>
    <dgm:pt modelId="{A37A1B06-12CA-4179-BA51-EED612F46089}" type="pres">
      <dgm:prSet presAssocID="{F6180484-7401-416C-9DC4-A1C286D44032}" presName="parentText" presStyleLbl="node1" presStyleIdx="0" presStyleCnt="3" custLinFactNeighborY="-4752">
        <dgm:presLayoutVars>
          <dgm:chMax val="1"/>
          <dgm:bulletEnabled val="1"/>
        </dgm:presLayoutVars>
      </dgm:prSet>
      <dgm:spPr/>
    </dgm:pt>
    <dgm:pt modelId="{8D331458-5AF0-4B6C-8E0E-566A2CA543FC}" type="pres">
      <dgm:prSet presAssocID="{F6180484-7401-416C-9DC4-A1C286D44032}" presName="descendantText" presStyleLbl="alignAccFollowNode1" presStyleIdx="0" presStyleCnt="3">
        <dgm:presLayoutVars>
          <dgm:bulletEnabled val="1"/>
        </dgm:presLayoutVars>
      </dgm:prSet>
      <dgm:spPr/>
    </dgm:pt>
    <dgm:pt modelId="{8268C15B-B18A-41A9-878F-503107F9ED66}" type="pres">
      <dgm:prSet presAssocID="{A2F154F8-0A54-4664-A8E1-8900B0F350BD}" presName="sp" presStyleCnt="0"/>
      <dgm:spPr/>
    </dgm:pt>
    <dgm:pt modelId="{87A13CF3-9F4E-4F15-A371-9A323C3B3DBA}" type="pres">
      <dgm:prSet presAssocID="{92119FD8-2744-49ED-89BB-ECF3EAC5839A}" presName="linNode" presStyleCnt="0"/>
      <dgm:spPr/>
    </dgm:pt>
    <dgm:pt modelId="{FD178781-9237-497D-B361-64051661D97E}" type="pres">
      <dgm:prSet presAssocID="{92119FD8-2744-49ED-89BB-ECF3EAC5839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778F566-2D70-4BE6-A7D6-A55980F0982B}" type="pres">
      <dgm:prSet presAssocID="{92119FD8-2744-49ED-89BB-ECF3EAC5839A}" presName="descendantText" presStyleLbl="alignAccFollowNode1" presStyleIdx="1" presStyleCnt="3">
        <dgm:presLayoutVars>
          <dgm:bulletEnabled val="1"/>
        </dgm:presLayoutVars>
      </dgm:prSet>
      <dgm:spPr/>
    </dgm:pt>
    <dgm:pt modelId="{4660F9A9-67DC-49EA-B887-B3DD8E22D9DF}" type="pres">
      <dgm:prSet presAssocID="{195656CE-9A52-4FC9-B961-CF991D112FF6}" presName="sp" presStyleCnt="0"/>
      <dgm:spPr/>
    </dgm:pt>
    <dgm:pt modelId="{9EADE0DD-E67F-4E96-A551-A92B93D672A7}" type="pres">
      <dgm:prSet presAssocID="{90BF913E-EB03-4199-A1E5-315E23FF82F1}" presName="linNode" presStyleCnt="0"/>
      <dgm:spPr/>
    </dgm:pt>
    <dgm:pt modelId="{A1E95C43-35AF-4475-9936-B1CB1D848A1D}" type="pres">
      <dgm:prSet presAssocID="{90BF913E-EB03-4199-A1E5-315E23FF82F1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D7979AD-AD8B-4FA0-9576-C619F9D05630}" type="pres">
      <dgm:prSet presAssocID="{90BF913E-EB03-4199-A1E5-315E23FF82F1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41EC100-A88F-4C3C-B4EF-84799111BFAB}" type="presOf" srcId="{E6AB0276-5B07-4A4D-AB00-94BD66946684}" destId="{8D331458-5AF0-4B6C-8E0E-566A2CA543FC}" srcOrd="0" destOrd="1" presId="urn:microsoft.com/office/officeart/2005/8/layout/vList5"/>
    <dgm:cxn modelId="{4748F902-B725-41A6-A5A8-F1F8F87C2DD6}" srcId="{F6180484-7401-416C-9DC4-A1C286D44032}" destId="{E6AB0276-5B07-4A4D-AB00-94BD66946684}" srcOrd="1" destOrd="0" parTransId="{1B8121B6-CBA7-4DBC-A39D-3DC3553CD992}" sibTransId="{C0324ABF-D69B-4A53-BBFF-E3160CEFE7E3}"/>
    <dgm:cxn modelId="{9D61BB22-26E0-492D-9462-742DD3A2A082}" srcId="{90BF913E-EB03-4199-A1E5-315E23FF82F1}" destId="{61B24B02-C498-4951-BD45-6ADE18D8C429}" srcOrd="1" destOrd="0" parTransId="{0A4E983C-2580-445D-9A44-6844CF79D179}" sibTransId="{1E5F2DAD-DB14-47F2-9CD7-7EF5E281273D}"/>
    <dgm:cxn modelId="{AF6D6C2B-9179-4EE4-B0E1-2F1E872BB7B1}" type="presOf" srcId="{61B24B02-C498-4951-BD45-6ADE18D8C429}" destId="{3D7979AD-AD8B-4FA0-9576-C619F9D05630}" srcOrd="0" destOrd="1" presId="urn:microsoft.com/office/officeart/2005/8/layout/vList5"/>
    <dgm:cxn modelId="{4D00C92C-BF0C-4313-8E97-6CF0ED434A99}" type="presOf" srcId="{77519E2C-005F-4903-841A-69166DE52C71}" destId="{8D331458-5AF0-4B6C-8E0E-566A2CA543FC}" srcOrd="0" destOrd="0" presId="urn:microsoft.com/office/officeart/2005/8/layout/vList5"/>
    <dgm:cxn modelId="{0110C040-A666-40BC-A194-54D29A2F824B}" srcId="{9BF9A042-97F6-4F2A-9E64-C48FD49F423A}" destId="{90BF913E-EB03-4199-A1E5-315E23FF82F1}" srcOrd="2" destOrd="0" parTransId="{338D2CB9-FE2D-4C7E-B319-CE76A6FBB49D}" sibTransId="{827D1DD2-0F97-44F8-A00F-F6F47A227841}"/>
    <dgm:cxn modelId="{A6819041-5A25-4C19-B855-2E0FC22884DF}" type="presOf" srcId="{F6180484-7401-416C-9DC4-A1C286D44032}" destId="{A37A1B06-12CA-4179-BA51-EED612F46089}" srcOrd="0" destOrd="0" presId="urn:microsoft.com/office/officeart/2005/8/layout/vList5"/>
    <dgm:cxn modelId="{E5905D44-C6CE-40F9-A90D-A40E9BD4B8B4}" type="presOf" srcId="{F4C6B247-FF71-41E2-88BB-9E8C548162F0}" destId="{3D7979AD-AD8B-4FA0-9576-C619F9D05630}" srcOrd="0" destOrd="0" presId="urn:microsoft.com/office/officeart/2005/8/layout/vList5"/>
    <dgm:cxn modelId="{5EAC8056-918E-41B4-9D59-C148ED8E0E66}" srcId="{92119FD8-2744-49ED-89BB-ECF3EAC5839A}" destId="{79AE3A6A-BB94-4304-BDCA-DB4EB3B5C22F}" srcOrd="0" destOrd="0" parTransId="{AE8C2896-3359-4E97-9587-0A3EC56029B6}" sibTransId="{3CD56D8D-CC14-467B-B38F-21560F5010ED}"/>
    <dgm:cxn modelId="{849AA056-001F-43C7-907C-39B8A6F3C10F}" type="presOf" srcId="{CF8850AA-7E15-4521-BBE2-366E362AF17E}" destId="{8D331458-5AF0-4B6C-8E0E-566A2CA543FC}" srcOrd="0" destOrd="2" presId="urn:microsoft.com/office/officeart/2005/8/layout/vList5"/>
    <dgm:cxn modelId="{958BF857-7CE6-43EF-8783-7F095493F4FE}" type="presOf" srcId="{79AE3A6A-BB94-4304-BDCA-DB4EB3B5C22F}" destId="{C778F566-2D70-4BE6-A7D6-A55980F0982B}" srcOrd="0" destOrd="0" presId="urn:microsoft.com/office/officeart/2005/8/layout/vList5"/>
    <dgm:cxn modelId="{DEC5558B-AC22-432D-BE78-09CEB6769BC0}" srcId="{9BF9A042-97F6-4F2A-9E64-C48FD49F423A}" destId="{F6180484-7401-416C-9DC4-A1C286D44032}" srcOrd="0" destOrd="0" parTransId="{D598FD82-763D-43FB-B2DC-D9157670D596}" sibTransId="{A2F154F8-0A54-4664-A8E1-8900B0F350BD}"/>
    <dgm:cxn modelId="{D2245998-5657-4B86-B6C5-18224C66C152}" srcId="{90BF913E-EB03-4199-A1E5-315E23FF82F1}" destId="{AC1BD1DC-86CF-4058-8F4A-AABB82CDF061}" srcOrd="2" destOrd="0" parTransId="{9D302E22-D4C5-4E33-A18C-9D7401813DAB}" sibTransId="{11A79181-18FE-4240-9654-73A0BA741E64}"/>
    <dgm:cxn modelId="{1D78DFA8-D972-4CDC-8D76-B9BDDE490883}" srcId="{F6180484-7401-416C-9DC4-A1C286D44032}" destId="{CF8850AA-7E15-4521-BBE2-366E362AF17E}" srcOrd="2" destOrd="0" parTransId="{629EF24F-2A25-4FED-BDDA-D1B570FA7163}" sibTransId="{08789869-EA93-45EA-8F4D-000BE9276EB1}"/>
    <dgm:cxn modelId="{856584BC-5018-4517-8476-E7C3C90BF766}" srcId="{90BF913E-EB03-4199-A1E5-315E23FF82F1}" destId="{F4C6B247-FF71-41E2-88BB-9E8C548162F0}" srcOrd="0" destOrd="0" parTransId="{DAA14522-CE4C-4E00-A9F7-E0649D0005CB}" sibTransId="{26EC2DA1-8E68-4009-A725-9B0435D5A44F}"/>
    <dgm:cxn modelId="{062CEBC0-5101-4DEA-B82A-09D51EA22BCD}" type="presOf" srcId="{92119FD8-2744-49ED-89BB-ECF3EAC5839A}" destId="{FD178781-9237-497D-B361-64051661D97E}" srcOrd="0" destOrd="0" presId="urn:microsoft.com/office/officeart/2005/8/layout/vList5"/>
    <dgm:cxn modelId="{863657C5-C197-4A9C-A943-D436A38DA9C9}" srcId="{9BF9A042-97F6-4F2A-9E64-C48FD49F423A}" destId="{92119FD8-2744-49ED-89BB-ECF3EAC5839A}" srcOrd="1" destOrd="0" parTransId="{A9F65BB4-0FAF-4F02-A64A-C5D8B1ADDAF0}" sibTransId="{195656CE-9A52-4FC9-B961-CF991D112FF6}"/>
    <dgm:cxn modelId="{A79289C5-8FBE-4BA9-B8C9-114C56286EB9}" type="presOf" srcId="{9BF9A042-97F6-4F2A-9E64-C48FD49F423A}" destId="{C0AB60AA-5ED7-4659-8D24-4DCFCDCAEDAD}" srcOrd="0" destOrd="0" presId="urn:microsoft.com/office/officeart/2005/8/layout/vList5"/>
    <dgm:cxn modelId="{C4E023D4-8450-45B7-A902-4DEE59C0FA2C}" srcId="{F6180484-7401-416C-9DC4-A1C286D44032}" destId="{77519E2C-005F-4903-841A-69166DE52C71}" srcOrd="0" destOrd="0" parTransId="{76612EBE-B546-4DEC-870E-D8D67811D1E7}" sibTransId="{8D9025E7-A0C1-48F8-869B-641073F14372}"/>
    <dgm:cxn modelId="{402F0ED9-7097-4B98-A944-3E0F6A7A30C1}" srcId="{92119FD8-2744-49ED-89BB-ECF3EAC5839A}" destId="{A06D31A0-AF8C-4A66-A959-7D70134A807F}" srcOrd="1" destOrd="0" parTransId="{F173CBE6-167B-4D8E-90D2-E0444EA14E86}" sibTransId="{931D9A48-F49F-436A-9923-9F9E182A7576}"/>
    <dgm:cxn modelId="{697916E3-5F07-4B44-8467-8933F59046D3}" type="presOf" srcId="{AC1BD1DC-86CF-4058-8F4A-AABB82CDF061}" destId="{3D7979AD-AD8B-4FA0-9576-C619F9D05630}" srcOrd="0" destOrd="2" presId="urn:microsoft.com/office/officeart/2005/8/layout/vList5"/>
    <dgm:cxn modelId="{767584E7-F5B5-4176-8923-A2DF4913F37E}" type="presOf" srcId="{A06D31A0-AF8C-4A66-A959-7D70134A807F}" destId="{C778F566-2D70-4BE6-A7D6-A55980F0982B}" srcOrd="0" destOrd="1" presId="urn:microsoft.com/office/officeart/2005/8/layout/vList5"/>
    <dgm:cxn modelId="{E4ABFBF5-589B-4A4F-B4FD-5B958AEC78CF}" type="presOf" srcId="{90BF913E-EB03-4199-A1E5-315E23FF82F1}" destId="{A1E95C43-35AF-4475-9936-B1CB1D848A1D}" srcOrd="0" destOrd="0" presId="urn:microsoft.com/office/officeart/2005/8/layout/vList5"/>
    <dgm:cxn modelId="{7B251E3F-AF76-463B-B732-687A8F9C4C91}" type="presParOf" srcId="{C0AB60AA-5ED7-4659-8D24-4DCFCDCAEDAD}" destId="{DACCE155-A508-4B86-93BC-507427699653}" srcOrd="0" destOrd="0" presId="urn:microsoft.com/office/officeart/2005/8/layout/vList5"/>
    <dgm:cxn modelId="{0D40123F-9DB0-4052-B646-26C578A1B87D}" type="presParOf" srcId="{DACCE155-A508-4B86-93BC-507427699653}" destId="{A37A1B06-12CA-4179-BA51-EED612F46089}" srcOrd="0" destOrd="0" presId="urn:microsoft.com/office/officeart/2005/8/layout/vList5"/>
    <dgm:cxn modelId="{C163AD2E-C060-457F-9D8C-827072E0B7D4}" type="presParOf" srcId="{DACCE155-A508-4B86-93BC-507427699653}" destId="{8D331458-5AF0-4B6C-8E0E-566A2CA543FC}" srcOrd="1" destOrd="0" presId="urn:microsoft.com/office/officeart/2005/8/layout/vList5"/>
    <dgm:cxn modelId="{A62040D5-A5FF-4DD1-A9D1-462A9C72A9EC}" type="presParOf" srcId="{C0AB60AA-5ED7-4659-8D24-4DCFCDCAEDAD}" destId="{8268C15B-B18A-41A9-878F-503107F9ED66}" srcOrd="1" destOrd="0" presId="urn:microsoft.com/office/officeart/2005/8/layout/vList5"/>
    <dgm:cxn modelId="{CD9291CB-16B6-417F-A4C6-928F483E41EF}" type="presParOf" srcId="{C0AB60AA-5ED7-4659-8D24-4DCFCDCAEDAD}" destId="{87A13CF3-9F4E-4F15-A371-9A323C3B3DBA}" srcOrd="2" destOrd="0" presId="urn:microsoft.com/office/officeart/2005/8/layout/vList5"/>
    <dgm:cxn modelId="{B4A64EE1-A9A7-40D6-881E-18638417ACE6}" type="presParOf" srcId="{87A13CF3-9F4E-4F15-A371-9A323C3B3DBA}" destId="{FD178781-9237-497D-B361-64051661D97E}" srcOrd="0" destOrd="0" presId="urn:microsoft.com/office/officeart/2005/8/layout/vList5"/>
    <dgm:cxn modelId="{C5AFC10C-834C-4C4F-9D69-4FFA10F8699D}" type="presParOf" srcId="{87A13CF3-9F4E-4F15-A371-9A323C3B3DBA}" destId="{C778F566-2D70-4BE6-A7D6-A55980F0982B}" srcOrd="1" destOrd="0" presId="urn:microsoft.com/office/officeart/2005/8/layout/vList5"/>
    <dgm:cxn modelId="{BB597590-DF05-4523-8DED-8B5DA97E4655}" type="presParOf" srcId="{C0AB60AA-5ED7-4659-8D24-4DCFCDCAEDAD}" destId="{4660F9A9-67DC-49EA-B887-B3DD8E22D9DF}" srcOrd="3" destOrd="0" presId="urn:microsoft.com/office/officeart/2005/8/layout/vList5"/>
    <dgm:cxn modelId="{99A79010-F5D5-4693-B801-0C0FFB2F9C1F}" type="presParOf" srcId="{C0AB60AA-5ED7-4659-8D24-4DCFCDCAEDAD}" destId="{9EADE0DD-E67F-4E96-A551-A92B93D672A7}" srcOrd="4" destOrd="0" presId="urn:microsoft.com/office/officeart/2005/8/layout/vList5"/>
    <dgm:cxn modelId="{1A91C432-4867-4E2B-8DD0-419916F7B5FC}" type="presParOf" srcId="{9EADE0DD-E67F-4E96-A551-A92B93D672A7}" destId="{A1E95C43-35AF-4475-9936-B1CB1D848A1D}" srcOrd="0" destOrd="0" presId="urn:microsoft.com/office/officeart/2005/8/layout/vList5"/>
    <dgm:cxn modelId="{B1933679-2585-417B-A8C9-5CF3608869C6}" type="presParOf" srcId="{9EADE0DD-E67F-4E96-A551-A92B93D672A7}" destId="{3D7979AD-AD8B-4FA0-9576-C619F9D056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31458-5AF0-4B6C-8E0E-566A2CA543FC}">
      <dsp:nvSpPr>
        <dsp:cNvPr id="0" name=""/>
        <dsp:cNvSpPr/>
      </dsp:nvSpPr>
      <dsp:spPr>
        <a:xfrm rot="5400000">
          <a:off x="4747646" y="-1805264"/>
          <a:ext cx="1095308" cy="49838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Zejściówki (4x)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Sprawozdanie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Kolokwium.</a:t>
          </a:r>
        </a:p>
      </dsp:txBody>
      <dsp:txXfrm rot="-5400000">
        <a:off x="2803394" y="192457"/>
        <a:ext cx="4930344" cy="988370"/>
      </dsp:txXfrm>
    </dsp:sp>
    <dsp:sp modelId="{A37A1B06-12CA-4179-BA51-EED612F46089}">
      <dsp:nvSpPr>
        <dsp:cNvPr id="0" name=""/>
        <dsp:cNvSpPr/>
      </dsp:nvSpPr>
      <dsp:spPr>
        <a:xfrm>
          <a:off x="0" y="0"/>
          <a:ext cx="2803394" cy="13691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000" kern="1200" dirty="0"/>
            <a:t>Ocena I </a:t>
          </a:r>
        </a:p>
      </dsp:txBody>
      <dsp:txXfrm>
        <a:off x="66836" y="66836"/>
        <a:ext cx="2669722" cy="1235464"/>
      </dsp:txXfrm>
    </dsp:sp>
    <dsp:sp modelId="{C778F566-2D70-4BE6-A7D6-A55980F0982B}">
      <dsp:nvSpPr>
        <dsp:cNvPr id="0" name=""/>
        <dsp:cNvSpPr/>
      </dsp:nvSpPr>
      <dsp:spPr>
        <a:xfrm rot="5400000">
          <a:off x="4747646" y="-367671"/>
          <a:ext cx="1095308" cy="49838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Zejściówki (3x)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Kolokwium </a:t>
          </a:r>
        </a:p>
      </dsp:txBody>
      <dsp:txXfrm rot="-5400000">
        <a:off x="2803394" y="1630050"/>
        <a:ext cx="4930344" cy="988370"/>
      </dsp:txXfrm>
    </dsp:sp>
    <dsp:sp modelId="{FD178781-9237-497D-B361-64051661D97E}">
      <dsp:nvSpPr>
        <dsp:cNvPr id="0" name=""/>
        <dsp:cNvSpPr/>
      </dsp:nvSpPr>
      <dsp:spPr>
        <a:xfrm>
          <a:off x="0" y="1439667"/>
          <a:ext cx="2803394" cy="13691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000" kern="1200" dirty="0"/>
            <a:t>Ocena II</a:t>
          </a:r>
        </a:p>
      </dsp:txBody>
      <dsp:txXfrm>
        <a:off x="66836" y="1506503"/>
        <a:ext cx="2669722" cy="1235464"/>
      </dsp:txXfrm>
    </dsp:sp>
    <dsp:sp modelId="{3D7979AD-AD8B-4FA0-9576-C619F9D05630}">
      <dsp:nvSpPr>
        <dsp:cNvPr id="0" name=""/>
        <dsp:cNvSpPr/>
      </dsp:nvSpPr>
      <dsp:spPr>
        <a:xfrm rot="5400000">
          <a:off x="4747646" y="1069921"/>
          <a:ext cx="1095308" cy="49838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Zejściówki (2x)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Kolokwium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Prezentacja</a:t>
          </a:r>
        </a:p>
      </dsp:txBody>
      <dsp:txXfrm rot="-5400000">
        <a:off x="2803394" y="3067643"/>
        <a:ext cx="4930344" cy="988370"/>
      </dsp:txXfrm>
    </dsp:sp>
    <dsp:sp modelId="{A1E95C43-35AF-4475-9936-B1CB1D848A1D}">
      <dsp:nvSpPr>
        <dsp:cNvPr id="0" name=""/>
        <dsp:cNvSpPr/>
      </dsp:nvSpPr>
      <dsp:spPr>
        <a:xfrm>
          <a:off x="0" y="2877260"/>
          <a:ext cx="2803394" cy="13691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000" kern="1200" dirty="0"/>
            <a:t>Ocena III</a:t>
          </a:r>
        </a:p>
      </dsp:txBody>
      <dsp:txXfrm>
        <a:off x="66836" y="2944096"/>
        <a:ext cx="2669722" cy="1235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099B5-380E-4970-A77A-CF4FB0B303B3}" type="datetimeFigureOut">
              <a:rPr lang="pl-PL" smtClean="0"/>
              <a:t>07.10.2018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7A2D7-4A75-4292-83B2-A11257A67B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260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BB975-5C58-4BE5-9312-998F0BDBE67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1618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7A2D7-4A75-4292-83B2-A11257A67BEC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2542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7A2D7-4A75-4292-83B2-A11257A67BEC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5088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BB975-5C58-4BE5-9312-998F0BDBE67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5622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BB975-5C58-4BE5-9312-998F0BDBE67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0950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BB975-5C58-4BE5-9312-998F0BDBE67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528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BB975-5C58-4BE5-9312-998F0BDBE67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108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BB975-5C58-4BE5-9312-998F0BDBE67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074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BB975-5C58-4BE5-9312-998F0BDBE67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7428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7A2D7-4A75-4292-83B2-A11257A67BEC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9317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7A2D7-4A75-4292-83B2-A11257A67BEC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4478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7A2D7-4A75-4292-83B2-A11257A67BE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7463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7A2D7-4A75-4292-83B2-A11257A67BEC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2906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BB975-5C58-4BE5-9312-998F0BDBE67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2060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BB975-5C58-4BE5-9312-998F0BDBE67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474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07.10.2018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07.10.2018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07.10.2018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07.10.2018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07.10.2018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07.10.2018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07.10.2018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5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fz.biology.ug.edu.p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6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4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63.png"/><Relationship Id="rId9" Type="http://schemas.openxmlformats.org/officeDocument/2006/relationships/image" Target="../media/image29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>
            <a:normAutofit/>
          </a:bodyPr>
          <a:lstStyle/>
          <a:p>
            <a:r>
              <a:rPr lang="pl-PL" sz="4800" b="1" dirty="0"/>
              <a:t>Neurofizjologia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571868" y="4509120"/>
            <a:ext cx="52920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l-PL" dirty="0"/>
          </a:p>
          <a:p>
            <a:pPr algn="r"/>
            <a:r>
              <a:rPr lang="pl-PL" sz="2000" b="1" dirty="0"/>
              <a:t>mgr  Ewelina Kurowska</a:t>
            </a:r>
          </a:p>
          <a:p>
            <a:pPr algn="r"/>
            <a:r>
              <a:rPr lang="pl-PL" sz="2000" b="1" dirty="0"/>
              <a:t>ewelina.kurowska@biol.ug.edu.pl </a:t>
            </a:r>
          </a:p>
          <a:p>
            <a:pPr algn="r"/>
            <a:r>
              <a:rPr lang="pl-PL" sz="2000" b="1" dirty="0"/>
              <a:t>Pracowania Neurofizjologii</a:t>
            </a:r>
          </a:p>
          <a:p>
            <a:pPr algn="r"/>
            <a:r>
              <a:rPr lang="pl-PL" sz="2000" b="1" dirty="0"/>
              <a:t>Konsultacje:</a:t>
            </a:r>
          </a:p>
          <a:p>
            <a:pPr algn="r"/>
            <a:r>
              <a:rPr lang="pl-PL" sz="2000" b="1" dirty="0"/>
              <a:t>Poniedziałek 10:00 – 12:00</a:t>
            </a:r>
            <a:r>
              <a:rPr lang="pl-PL" dirty="0"/>
              <a:t> </a:t>
            </a:r>
          </a:p>
          <a:p>
            <a:pPr algn="r"/>
            <a:endParaRPr lang="pl-PL" dirty="0"/>
          </a:p>
          <a:p>
            <a:pPr algn="r"/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619672" y="2276872"/>
            <a:ext cx="5904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Udział w wykładach – </a:t>
            </a:r>
            <a:r>
              <a:rPr lang="pl-PL" sz="2800" i="1" dirty="0">
                <a:solidFill>
                  <a:srgbClr val="FF0000"/>
                </a:solidFill>
              </a:rPr>
              <a:t>15 godz.</a:t>
            </a:r>
          </a:p>
          <a:p>
            <a:pPr algn="ctr"/>
            <a:r>
              <a:rPr lang="pl-PL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Udział w ćwiczeniach – </a:t>
            </a:r>
            <a:r>
              <a:rPr lang="pl-PL" sz="2800" i="1" dirty="0">
                <a:solidFill>
                  <a:srgbClr val="FF0000"/>
                </a:solidFill>
              </a:rPr>
              <a:t>30 godz.</a:t>
            </a:r>
          </a:p>
          <a:p>
            <a:pPr algn="ctr"/>
            <a:r>
              <a:rPr lang="pl-PL" sz="2800" i="1" dirty="0">
                <a:solidFill>
                  <a:srgbClr val="FF0000"/>
                </a:solidFill>
              </a:rPr>
              <a:t>Czas trwania ćw.: 90 minut</a:t>
            </a:r>
          </a:p>
          <a:p>
            <a:pPr algn="ctr"/>
            <a:r>
              <a:rPr lang="pl-PL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Liczba punktów ECTS – </a:t>
            </a:r>
            <a:r>
              <a:rPr lang="pl-PL" sz="2800" i="1" dirty="0">
                <a:solidFill>
                  <a:srgbClr val="FF0000"/>
                </a:solidFill>
              </a:rPr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4173963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pl-PL" dirty="0"/>
              <a:t>Punktacja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82994"/>
              </p:ext>
            </p:extLst>
          </p:nvPr>
        </p:nvGraphicFramePr>
        <p:xfrm>
          <a:off x="457201" y="836713"/>
          <a:ext cx="7787208" cy="424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raz 3" descr="wydzial_biologii-logo-niebieski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64355" y="116632"/>
            <a:ext cx="1151368" cy="86456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rostokąt 11"/>
          <p:cNvSpPr/>
          <p:nvPr/>
        </p:nvSpPr>
        <p:spPr>
          <a:xfrm>
            <a:off x="5830976" y="5215524"/>
            <a:ext cx="2759547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5927253" y="4797152"/>
            <a:ext cx="2759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Ocena końcowa:</a:t>
            </a:r>
          </a:p>
          <a:p>
            <a:r>
              <a:rPr lang="pl-P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Średnia z 3 ocen</a:t>
            </a:r>
          </a:p>
        </p:txBody>
      </p:sp>
    </p:spTree>
    <p:extLst>
      <p:ext uri="{BB962C8B-B14F-4D97-AF65-F5344CB8AC3E}">
        <p14:creationId xmlns:p14="http://schemas.microsoft.com/office/powerpoint/2010/main" val="3279568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dirty="0"/>
              <a:t>Tematy prezentacji</a:t>
            </a:r>
          </a:p>
        </p:txBody>
      </p:sp>
      <p:graphicFrame>
        <p:nvGraphicFramePr>
          <p:cNvPr id="10" name="Symbol zastępczy zawartości 9">
            <a:extLst>
              <a:ext uri="{FF2B5EF4-FFF2-40B4-BE49-F238E27FC236}">
                <a16:creationId xmlns:a16="http://schemas.microsoft.com/office/drawing/2014/main" id="{5C52C3A4-59DC-403A-94B0-D0CE3B1149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248403"/>
              </p:ext>
            </p:extLst>
          </p:nvPr>
        </p:nvGraphicFramePr>
        <p:xfrm>
          <a:off x="72007" y="655068"/>
          <a:ext cx="9036497" cy="62303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70620466"/>
                    </a:ext>
                  </a:extLst>
                </a:gridCol>
                <a:gridCol w="359513">
                  <a:extLst>
                    <a:ext uri="{9D8B030D-6E8A-4147-A177-3AD203B41FA5}">
                      <a16:colId xmlns:a16="http://schemas.microsoft.com/office/drawing/2014/main" val="2865853745"/>
                    </a:ext>
                  </a:extLst>
                </a:gridCol>
                <a:gridCol w="7884896">
                  <a:extLst>
                    <a:ext uri="{9D8B030D-6E8A-4147-A177-3AD203B41FA5}">
                      <a16:colId xmlns:a16="http://schemas.microsoft.com/office/drawing/2014/main" val="2244704186"/>
                    </a:ext>
                  </a:extLst>
                </a:gridCol>
              </a:tblGrid>
              <a:tr h="3821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br>
                        <a:rPr lang="pl-PL" sz="1200">
                          <a:effectLst/>
                        </a:rPr>
                      </a:br>
                      <a:r>
                        <a:rPr lang="pl-PL" sz="1600">
                          <a:effectLst/>
                        </a:rPr>
                        <a:t>Data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Nr ćw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Temat zajęć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extLst>
                  <a:ext uri="{0D108BD9-81ED-4DB2-BD59-A6C34878D82A}">
                    <a16:rowId xmlns:a16="http://schemas.microsoft.com/office/drawing/2014/main" val="790867306"/>
                  </a:ext>
                </a:extLst>
              </a:tr>
              <a:tr h="3566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15.10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Objawy całkowitego i połowicznego przecięcia rdzenia kręgowego.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extLst>
                  <a:ext uri="{0D108BD9-81ED-4DB2-BD59-A6C34878D82A}">
                    <a16:rowId xmlns:a16="http://schemas.microsoft.com/office/drawing/2014/main" val="4164714273"/>
                  </a:ext>
                </a:extLst>
              </a:tr>
              <a:tr h="3566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22.10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Funkcjonalna struktura narządu słuchu i mechanizm powstawania wrażeń słuchowych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extLst>
                  <a:ext uri="{0D108BD9-81ED-4DB2-BD59-A6C34878D82A}">
                    <a16:rowId xmlns:a16="http://schemas.microsoft.com/office/drawing/2014/main" val="937359088"/>
                  </a:ext>
                </a:extLst>
              </a:tr>
              <a:tr h="3566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29.10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4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Wady refrakcji - krótko- i dalekowzroczność; niezborność (astygmatyzm)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extLst>
                  <a:ext uri="{0D108BD9-81ED-4DB2-BD59-A6C34878D82A}">
                    <a16:rowId xmlns:a16="http://schemas.microsoft.com/office/drawing/2014/main" val="3274035965"/>
                  </a:ext>
                </a:extLst>
              </a:tr>
              <a:tr h="3566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05.11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5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Sprawdzian I (tematy 1- 4) 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extLst>
                  <a:ext uri="{0D108BD9-81ED-4DB2-BD59-A6C34878D82A}">
                    <a16:rowId xmlns:a16="http://schemas.microsoft.com/office/drawing/2014/main" val="1725805524"/>
                  </a:ext>
                </a:extLst>
              </a:tr>
              <a:tr h="4291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12.11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6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(1) Sztywność odmóżdżeniowa</a:t>
                      </a:r>
                      <a:endParaRPr lang="pl-PL" sz="120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(2) Objawy Luccianiego (uszkodzenia móżdżku)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extLst>
                  <a:ext uri="{0D108BD9-81ED-4DB2-BD59-A6C34878D82A}">
                    <a16:rowId xmlns:a16="http://schemas.microsoft.com/office/drawing/2014/main" val="2016141441"/>
                  </a:ext>
                </a:extLst>
              </a:tr>
              <a:tr h="3566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19.11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7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Układy nagrody i kary – uzależnienia somatyczne i psychiczne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extLst>
                  <a:ext uri="{0D108BD9-81ED-4DB2-BD59-A6C34878D82A}">
                    <a16:rowId xmlns:a16="http://schemas.microsoft.com/office/drawing/2014/main" val="710280016"/>
                  </a:ext>
                </a:extLst>
              </a:tr>
              <a:tr h="3566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26.11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8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Podwzgórzowa regulacja pobierania pokarmu i płynów - zaburzenia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extLst>
                  <a:ext uri="{0D108BD9-81ED-4DB2-BD59-A6C34878D82A}">
                    <a16:rowId xmlns:a16="http://schemas.microsoft.com/office/drawing/2014/main" val="282419155"/>
                  </a:ext>
                </a:extLst>
              </a:tr>
              <a:tr h="3566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03.12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9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Lokalizacja korowych ośrodków mowy i objawy ich uszkodzenia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extLst>
                  <a:ext uri="{0D108BD9-81ED-4DB2-BD59-A6C34878D82A}">
                    <a16:rowId xmlns:a16="http://schemas.microsoft.com/office/drawing/2014/main" val="4192470484"/>
                  </a:ext>
                </a:extLst>
              </a:tr>
              <a:tr h="3566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10.12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Sprawdzian 2 (tematy 6 – 10)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extLst>
                  <a:ext uri="{0D108BD9-81ED-4DB2-BD59-A6C34878D82A}">
                    <a16:rowId xmlns:a16="http://schemas.microsoft.com/office/drawing/2014/main" val="168003977"/>
                  </a:ext>
                </a:extLst>
              </a:tr>
              <a:tr h="3566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24.12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Przerwa świąteczna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extLst>
                  <a:ext uri="{0D108BD9-81ED-4DB2-BD59-A6C34878D82A}">
                    <a16:rowId xmlns:a16="http://schemas.microsoft.com/office/drawing/2014/main" val="2258789526"/>
                  </a:ext>
                </a:extLst>
              </a:tr>
              <a:tr h="3566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31.12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Przerwa świąteczna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extLst>
                  <a:ext uri="{0D108BD9-81ED-4DB2-BD59-A6C34878D82A}">
                    <a16:rowId xmlns:a16="http://schemas.microsoft.com/office/drawing/2014/main" val="2344597421"/>
                  </a:ext>
                </a:extLst>
              </a:tr>
              <a:tr h="4291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07.01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(1) Sen – regulacja, charakterystyka faz snu</a:t>
                      </a:r>
                      <a:endParaRPr lang="pl-PL" sz="120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(2) Zasadnicze różnice pomiędzy klasycznym i instrumentalnym odruchem warunkowym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extLst>
                  <a:ext uri="{0D108BD9-81ED-4DB2-BD59-A6C34878D82A}">
                    <a16:rowId xmlns:a16="http://schemas.microsoft.com/office/drawing/2014/main" val="1523073547"/>
                  </a:ext>
                </a:extLst>
              </a:tr>
              <a:tr h="4291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14.01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12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(1) Ośrodki wegetatywne pnia mózgu i rdzenia kręgowego</a:t>
                      </a:r>
                      <a:endParaRPr lang="pl-PL" sz="120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(2) Odruchowa i chemiczna regulacja oddychania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extLst>
                  <a:ext uri="{0D108BD9-81ED-4DB2-BD59-A6C34878D82A}">
                    <a16:rowId xmlns:a16="http://schemas.microsoft.com/office/drawing/2014/main" val="3493486169"/>
                  </a:ext>
                </a:extLst>
              </a:tr>
              <a:tr h="3566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21.01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13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Sprawdzian 3 (tematy 12 – 14) 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extLst>
                  <a:ext uri="{0D108BD9-81ED-4DB2-BD59-A6C34878D82A}">
                    <a16:rowId xmlns:a16="http://schemas.microsoft.com/office/drawing/2014/main" val="1380745410"/>
                  </a:ext>
                </a:extLst>
              </a:tr>
              <a:tr h="3566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28.01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14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Sesja egzaminacyjna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0" marR="43750" marT="0" marB="0"/>
                </a:tc>
                <a:extLst>
                  <a:ext uri="{0D108BD9-81ED-4DB2-BD59-A6C34878D82A}">
                    <a16:rowId xmlns:a16="http://schemas.microsoft.com/office/drawing/2014/main" val="790272599"/>
                  </a:ext>
                </a:extLst>
              </a:tr>
            </a:tbl>
          </a:graphicData>
        </a:graphic>
      </p:graphicFrame>
      <p:pic>
        <p:nvPicPr>
          <p:cNvPr id="4" name="Obraz 3" descr="wydzial_biologii-logo-niebiesk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4355" y="44155"/>
            <a:ext cx="1151368" cy="864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9345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BHP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b="1" u="sng" dirty="0"/>
              <a:t>INSTRUKCJA BEZPIECZEŃSTWA PRACY W PRACOWNI FIZJOLOGICZNEJ I NEUROFIZJOLOGICZNEJ</a:t>
            </a:r>
            <a:endParaRPr lang="pl-PL" dirty="0"/>
          </a:p>
          <a:p>
            <a:r>
              <a:rPr lang="pl-PL" dirty="0"/>
              <a:t>Ze względu na zróżnicowany charakter zajęć praktycznych z fizjologii (ćwiczenia na zwierzętach, hematologiczne, kliniczne, różne zestawy odczynników i aparatury) nie jest możliwe omówienie wszystkich sytuacji zagrażających bezpieczeństwu studentów w pracowni. Dlatego też, </a:t>
            </a:r>
            <a:r>
              <a:rPr lang="pl-PL" b="1" dirty="0"/>
              <a:t>PODSTAWOWYM  OBOWIĄZKIEM</a:t>
            </a:r>
            <a:r>
              <a:rPr lang="pl-PL" dirty="0"/>
              <a:t> studenta jest: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- należyte przygotowanie się do części praktycznej zajęć,</a:t>
            </a:r>
          </a:p>
          <a:p>
            <a:pPr>
              <a:buNone/>
            </a:pPr>
            <a:r>
              <a:rPr lang="pl-PL" dirty="0"/>
              <a:t>- uważne słuchanie i ścisłe przestrzeganie zaleceń dotyczących bezpieczeństwa, podawanych przez asystenta.</a:t>
            </a:r>
          </a:p>
          <a:p>
            <a:endParaRPr lang="pl-PL" dirty="0"/>
          </a:p>
        </p:txBody>
      </p:sp>
      <p:pic>
        <p:nvPicPr>
          <p:cNvPr id="4" name="Obraz 3" descr="wydzial_biologii-logo-niebiesk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5887" y="134634"/>
            <a:ext cx="828601" cy="62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05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BHP</a:t>
            </a:r>
          </a:p>
        </p:txBody>
      </p:sp>
      <p:pic>
        <p:nvPicPr>
          <p:cNvPr id="6" name="Obraz 5" descr="wydzial_biologii-logo-niebiesk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5887" y="134634"/>
            <a:ext cx="828601" cy="62145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23528" y="980728"/>
            <a:ext cx="864096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Ponadto, podczas przebywania w pracowni, należy przestrzegać następujących zaleceń ogólnych:</a:t>
            </a:r>
          </a:p>
          <a:p>
            <a:r>
              <a:rPr lang="pl-PL" sz="2400" dirty="0"/>
              <a:t>1 – wstęp na salę ćwiczeń jest możliwy tylko w fartuchach ochronnych (ochrona przed materiałem zakaźnym oraz zniszczeniem ubrania),</a:t>
            </a:r>
          </a:p>
          <a:p>
            <a:r>
              <a:rPr lang="pl-PL" sz="2400" dirty="0"/>
              <a:t>2 – w pracowniach zabrania się:		- palenia papierosów</a:t>
            </a:r>
          </a:p>
          <a:p>
            <a:r>
              <a:rPr lang="pl-PL" sz="2400" dirty="0"/>
              <a:t>						- spożywania posiłków</a:t>
            </a:r>
          </a:p>
          <a:p>
            <a:r>
              <a:rPr lang="pl-PL" sz="2400" dirty="0"/>
              <a:t>						- używania kosmetyków</a:t>
            </a:r>
          </a:p>
          <a:p>
            <a:r>
              <a:rPr lang="pl-PL" sz="2400" dirty="0"/>
              <a:t>3 – studentom zaleca się właściwe postępowanie z krwią zwierzęcą i ludzką, którą należy uważać za materiał potencjalnie zakaźny (rękawice jednorazowe, pipety z gumką).</a:t>
            </a:r>
          </a:p>
          <a:p>
            <a:r>
              <a:rPr lang="pl-PL" sz="2400" dirty="0"/>
              <a:t>4 – w czasie pobytu w pracowni </a:t>
            </a:r>
            <a:r>
              <a:rPr lang="pl-PL" sz="2400" b="1" dirty="0"/>
              <a:t>NIE NALEŻY</a:t>
            </a:r>
            <a:r>
              <a:rPr lang="pl-PL" sz="2400" dirty="0"/>
              <a:t> dotykać ust lub spojówek i śluzówek ze względu na możliwość wprowadzenia do organizmu materiału zakaźnego,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1533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539552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BHP</a:t>
            </a:r>
          </a:p>
        </p:txBody>
      </p:sp>
      <p:pic>
        <p:nvPicPr>
          <p:cNvPr id="5" name="Obraz 4" descr="wydzial_biologii-logo-niebiesk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5887" y="134634"/>
            <a:ext cx="828601" cy="62145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79512" y="836712"/>
            <a:ext cx="878497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5 – zaleca się częste mycie rąk mydłem, zwłaszcza przed i po doświadczeniu oraz w chwili zakończenia zajęć,</a:t>
            </a:r>
          </a:p>
          <a:p>
            <a:r>
              <a:rPr lang="pl-PL" sz="2400" dirty="0"/>
              <a:t>6 – narzędzi przeznaczonych do jednorazowego użytku (np. igieł do iniekcji, strzykawek itp.) nie wolno używać wielokrotnie, zaraz po pierwszym użyciu narzędzie należy odłożyć w wyznaczone miejsce,</a:t>
            </a:r>
          </a:p>
          <a:p>
            <a:r>
              <a:rPr lang="pl-PL" sz="2400" dirty="0"/>
              <a:t>7 – każdy wypadek,  jaki wydarzy się na terenie Katedry, winien być natychmiast zgłoszony asystentowi,</a:t>
            </a:r>
          </a:p>
          <a:p>
            <a:r>
              <a:rPr lang="pl-PL" sz="2400" dirty="0"/>
              <a:t>8 – w wypadku dostania się do oka substancji żrącej lub trującej, należy natychmiast przemyć oko bardzo dużą ilością czystej, najlepiej destylowanej wody,</a:t>
            </a:r>
          </a:p>
          <a:p>
            <a:r>
              <a:rPr lang="pl-PL" sz="2400" dirty="0"/>
              <a:t>9 – w wypadku dostania się na powierzchnię ciała lub ubrania stężonego kwasu lub zasady, miejsce to należy przemyć odpowiednio 2% roztworem dwuwęglanów lub 2% roztworem kwasu octowego,</a:t>
            </a:r>
          </a:p>
          <a:p>
            <a:r>
              <a:rPr lang="pl-PL" sz="2400" dirty="0"/>
              <a:t>10 – studentom w żadnym wypadku nie wolno włączać i używać sprzętu znajdującego się na sali, a nie przeznaczonego do pracy na danym ćwiczeniu,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478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539552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BHP</a:t>
            </a:r>
          </a:p>
        </p:txBody>
      </p:sp>
      <p:pic>
        <p:nvPicPr>
          <p:cNvPr id="5" name="Obraz 4" descr="wydzial_biologii-logo-niebiesk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5887" y="134634"/>
            <a:ext cx="828601" cy="62145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79512" y="1052736"/>
            <a:ext cx="87849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11 – studentom nie wolno, we własnym zakresie rozkręcać i „naprawiać” żadnego sprzętu, a w szczególności podłączonego do sieci 220V,</a:t>
            </a:r>
          </a:p>
          <a:p>
            <a:r>
              <a:rPr lang="pl-PL" sz="2400" dirty="0"/>
              <a:t>12 – każde uszkodzenie sprzętu lub nieprawidłowa praca powinna być zgłoszona asystentowi prowadzącemu zajęcia,</a:t>
            </a:r>
          </a:p>
          <a:p>
            <a:r>
              <a:rPr lang="pl-PL" sz="2400" dirty="0"/>
              <a:t>13 – po zakończeniu zajęć, każdy student zobowiązany jest do skontrolowania swojego stanowiska pracy, wyłączenia z sieci wszystkich urządzeń oraz umycia i doprowadzenia do porządku używanego sprzętu,</a:t>
            </a:r>
          </a:p>
          <a:p>
            <a:r>
              <a:rPr lang="pl-PL" sz="2400" dirty="0"/>
              <a:t>14 – w wypadku stwierdzenia, że uszkodzenie sprzętu powstało w sposób celowy lub na skutek niewłaściwego używania, student lub grupa studentów może być obciążona kosztami naprawy bądź zakupu nowego sprzętu.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0041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980728"/>
            <a:ext cx="4824536" cy="482453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062626" y="6519446"/>
            <a:ext cx="4081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https://cdn.meme.am/instances/57985538.jpg</a:t>
            </a:r>
          </a:p>
        </p:txBody>
      </p:sp>
    </p:spTree>
    <p:extLst>
      <p:ext uri="{BB962C8B-B14F-4D97-AF65-F5344CB8AC3E}">
        <p14:creationId xmlns:p14="http://schemas.microsoft.com/office/powerpoint/2010/main" val="1882155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088232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ĆWICZENIE 1</a:t>
            </a:r>
            <a:b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Przewodzenie impulsu w nerwach obwodowych.</a:t>
            </a:r>
            <a:b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Przewodzenie synaptyczne.</a:t>
            </a:r>
            <a:b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47" y="3981845"/>
            <a:ext cx="3810000" cy="28575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7" y="0"/>
            <a:ext cx="2748375" cy="2556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547664" y="2323207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www.google.com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343547" y="6586725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www.google.com</a:t>
            </a:r>
          </a:p>
        </p:txBody>
      </p:sp>
    </p:spTree>
    <p:extLst>
      <p:ext uri="{BB962C8B-B14F-4D97-AF65-F5344CB8AC3E}">
        <p14:creationId xmlns:p14="http://schemas.microsoft.com/office/powerpoint/2010/main" val="3906475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az 1" descr="Dośw Galvaniego.jpg">
            <a:extLst>
              <a:ext uri="{FF2B5EF4-FFF2-40B4-BE49-F238E27FC236}">
                <a16:creationId xmlns:a16="http://schemas.microsoft.com/office/drawing/2014/main" id="{88E1DAC6-2B9F-4D5C-BD87-45BBD148C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60575"/>
            <a:ext cx="2898775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Obraz 2" descr="Galvani.jpg">
            <a:extLst>
              <a:ext uri="{FF2B5EF4-FFF2-40B4-BE49-F238E27FC236}">
                <a16:creationId xmlns:a16="http://schemas.microsoft.com/office/drawing/2014/main" id="{7555FC51-E6FF-4FCB-934F-19EF25BFB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133600"/>
            <a:ext cx="4114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Prostokąt 3">
            <a:extLst>
              <a:ext uri="{FF2B5EF4-FFF2-40B4-BE49-F238E27FC236}">
                <a16:creationId xmlns:a16="http://schemas.microsoft.com/office/drawing/2014/main" id="{8329059B-2AAD-4C68-B236-21CEB65F1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1557338"/>
            <a:ext cx="33512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400">
                <a:latin typeface="Calibri" panose="020F0502020204030204" pitchFamily="34" charset="0"/>
              </a:rPr>
              <a:t>Luigi Galvani (1737-1798)</a:t>
            </a:r>
          </a:p>
        </p:txBody>
      </p:sp>
      <p:sp>
        <p:nvSpPr>
          <p:cNvPr id="8197" name="Tytuł 1">
            <a:extLst>
              <a:ext uri="{FF2B5EF4-FFF2-40B4-BE49-F238E27FC236}">
                <a16:creationId xmlns:a16="http://schemas.microsoft.com/office/drawing/2014/main" id="{A6F813ED-969E-40CB-B815-BEE48C561CAD}"/>
              </a:ext>
            </a:extLst>
          </p:cNvPr>
          <p:cNvSpPr>
            <a:spLocks/>
          </p:cNvSpPr>
          <p:nvPr/>
        </p:nvSpPr>
        <p:spPr bwMode="auto">
          <a:xfrm>
            <a:off x="1187450" y="117475"/>
            <a:ext cx="61928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2800" b="1">
                <a:latin typeface="Calibri" panose="020F0502020204030204" pitchFamily="34" charset="0"/>
              </a:rPr>
              <a:t>Odkrycie „elektryczności zwierzęcej”</a:t>
            </a:r>
          </a:p>
        </p:txBody>
      </p:sp>
    </p:spTree>
    <p:extLst>
      <p:ext uri="{BB962C8B-B14F-4D97-AF65-F5344CB8AC3E}">
        <p14:creationId xmlns:p14="http://schemas.microsoft.com/office/powerpoint/2010/main" val="3090546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>
            <a:extLst>
              <a:ext uri="{FF2B5EF4-FFF2-40B4-BE49-F238E27FC236}">
                <a16:creationId xmlns:a16="http://schemas.microsoft.com/office/drawing/2014/main" id="{03EAF7B0-6832-4DFD-BADA-DBCB92F1344D}"/>
              </a:ext>
            </a:extLst>
          </p:cNvPr>
          <p:cNvSpPr/>
          <p:nvPr/>
        </p:nvSpPr>
        <p:spPr>
          <a:xfrm>
            <a:off x="395288" y="4941888"/>
            <a:ext cx="8569325" cy="1295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411E2290-7973-40D3-A0AE-4F82F152547E}"/>
              </a:ext>
            </a:extLst>
          </p:cNvPr>
          <p:cNvSpPr/>
          <p:nvPr/>
        </p:nvSpPr>
        <p:spPr>
          <a:xfrm>
            <a:off x="395288" y="2133600"/>
            <a:ext cx="8569325" cy="2663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464692AB-58FE-4C14-A66A-545B7AE2C7BC}"/>
              </a:ext>
            </a:extLst>
          </p:cNvPr>
          <p:cNvSpPr/>
          <p:nvPr/>
        </p:nvSpPr>
        <p:spPr>
          <a:xfrm>
            <a:off x="395288" y="620713"/>
            <a:ext cx="8569325" cy="1368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0317C957-F3BF-4551-A310-35993ED28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-26988"/>
            <a:ext cx="777240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Podstawowe pojęcia elektrofizjologii</a:t>
            </a:r>
            <a:endParaRPr lang="pl-PL" sz="36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F93A151-52D5-4EB9-B76B-52CD50D4B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959225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Impuls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4CBC5865-333B-4477-8E49-A00921A59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365625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</a:t>
            </a:r>
            <a:r>
              <a:rPr lang="pl-PL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ala depolaryzacji rozchodząca się wzdłuż włókna nerwowego</a:t>
            </a:r>
            <a:r>
              <a:rPr lang="pl-PL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A5CFEFE-EE73-4251-9656-7B846D81D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549275"/>
            <a:ext cx="3959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800">
                <a:solidFill>
                  <a:srgbClr val="BBD7F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W stanie spoczynku</a:t>
            </a:r>
            <a:endParaRPr lang="pl-PL" sz="2800">
              <a:solidFill>
                <a:srgbClr val="BBD7F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D44F1C78-BCB0-400B-93EB-19024AE45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41438"/>
            <a:ext cx="8839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wstępnie istniejąca różnica potencjałów pomiędzy wnętrzem a otoczeniem komórki; polaryzacja błony komórkowej</a:t>
            </a:r>
            <a:endParaRPr lang="pl-PL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57A3DC57-27E6-46F8-8DBA-632368EDB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1336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800">
                <a:solidFill>
                  <a:srgbClr val="FED2B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Pobudzenie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8B061E4D-0C12-46E2-92E1-6851CEAFB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178175"/>
            <a:ext cx="8243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zmniejszenie, zniesienie lub odwrócenie wstępnie istniejącej różnicy potencjałów; depolaryzacja błony, </a:t>
            </a:r>
            <a:endParaRPr lang="pl-PL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0D8C30ED-2800-4D67-9662-8F80B2720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300663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800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Hiperpolaryzacja</a:t>
            </a:r>
            <a:endParaRPr lang="pl-PL" sz="28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25E28BC2-32F8-4BF4-B383-2DC07E720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80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powiększenie wstępnie istniejącej różnicy potencjałów 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21565A5E-DD02-4579-B261-E1758CDEB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45238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Mechanizm w/</a:t>
            </a:r>
            <a:r>
              <a:rPr lang="pl-PL" sz="20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w</a:t>
            </a:r>
            <a:r>
              <a:rPr lang="pl-PL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 stanów opiera się na działaniu kanałów i pomp dla Na, K i Cl 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32463DF3-4236-4B07-9EA1-0AED2BB3A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908050"/>
            <a:ext cx="3959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Potencjał spoczynkowy</a:t>
            </a:r>
            <a:endParaRPr lang="pl-PL" sz="28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06855DEF-78BA-4E41-8140-D7BFF02F5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708275"/>
            <a:ext cx="3959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Potencjał czynnościowy</a:t>
            </a:r>
            <a:endParaRPr lang="pl-PL" sz="28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C46751E8-D430-41B6-AB8E-175F6E31A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868863"/>
            <a:ext cx="3959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800">
                <a:solidFill>
                  <a:srgbClr val="9F9F9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Hamowanie</a:t>
            </a:r>
            <a:endParaRPr lang="pl-PL" sz="2800">
              <a:solidFill>
                <a:srgbClr val="9F9F9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3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Literatura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83568" y="1412776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/>
              <a:t>1. Literatura wymagana do ostatecznego zaliczenia zajęć (zdania egzaminu):</a:t>
            </a:r>
          </a:p>
          <a:p>
            <a:pPr algn="just">
              <a:buFont typeface="Arial" pitchFamily="34" charset="0"/>
              <a:buChar char="•"/>
            </a:pPr>
            <a:r>
              <a:rPr lang="pl-PL" u="sng" dirty="0"/>
              <a:t>Wykorzystywana podczas zajęć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Lewandowska D., Orzeł-Gryglewska J. 2014. Fizjologia zwierząt i człowieka - przewodnik do ćwiczeń. Wydawnictwo Uniwersytetu Gdańskiego</a:t>
            </a:r>
            <a:endParaRPr lang="pl-PL" b="1" dirty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l-PL" u="sng" dirty="0"/>
              <a:t>Studiowana samodzielnie przez studenta</a:t>
            </a:r>
          </a:p>
          <a:p>
            <a:pPr algn="just"/>
            <a:r>
              <a:rPr lang="pl-PL" dirty="0" err="1"/>
              <a:t>Ganong</a:t>
            </a:r>
            <a:r>
              <a:rPr lang="pl-PL" dirty="0"/>
              <a:t> W. F., 2007. Fizjologia. Wydawnictwo Lekarskie PZWL, Warszawa</a:t>
            </a:r>
          </a:p>
          <a:p>
            <a:pPr algn="just"/>
            <a:r>
              <a:rPr lang="pl-PL" dirty="0"/>
              <a:t>Konturek S. J. 2007. Fizjologia człowieka. Podręcznik dla studentów medycyny. </a:t>
            </a:r>
            <a:r>
              <a:rPr lang="pl-PL" dirty="0" err="1"/>
              <a:t>Elsevier</a:t>
            </a:r>
            <a:r>
              <a:rPr lang="pl-PL" dirty="0"/>
              <a:t> Urban &amp; Partner, Wrocław</a:t>
            </a:r>
          </a:p>
          <a:p>
            <a:pPr algn="just"/>
            <a:r>
              <a:rPr lang="pl-PL" b="1" dirty="0"/>
              <a:t>2. Literatura uzupełniająca</a:t>
            </a:r>
          </a:p>
          <a:p>
            <a:pPr algn="just"/>
            <a:r>
              <a:rPr lang="pl-PL" dirty="0"/>
              <a:t>Sadowski B. 2005. Biologiczne mechanizmy zachowania się ludzi i zwierząt. PWN, Warszawa.</a:t>
            </a:r>
          </a:p>
          <a:p>
            <a:pPr algn="just"/>
            <a:r>
              <a:rPr lang="en-US" dirty="0" err="1"/>
              <a:t>Brodal</a:t>
            </a:r>
            <a:r>
              <a:rPr lang="en-US" dirty="0"/>
              <a:t> Per 2004. The central nervous system. Structure and function. Oxford University Press.</a:t>
            </a:r>
          </a:p>
          <a:p>
            <a:pPr algn="just"/>
            <a:r>
              <a:rPr lang="pl-PL" dirty="0"/>
              <a:t>Konturek S. J. Atlas fizjologii człowieka </a:t>
            </a:r>
            <a:r>
              <a:rPr lang="pl-PL" dirty="0" err="1"/>
              <a:t>Nettera</a:t>
            </a:r>
            <a:r>
              <a:rPr lang="pl-PL" dirty="0"/>
              <a:t>. 2005. Wydawnictwo Medyczne Urban &amp; Partner, Wrocław</a:t>
            </a:r>
          </a:p>
          <a:p>
            <a:pPr algn="just"/>
            <a:r>
              <a:rPr lang="en-US" dirty="0" err="1"/>
              <a:t>Ader</a:t>
            </a:r>
            <a:r>
              <a:rPr lang="en-US" dirty="0"/>
              <a:t> R. 2007. </a:t>
            </a:r>
            <a:r>
              <a:rPr lang="en-US" dirty="0" err="1"/>
              <a:t>Psychoneuroimmunology</a:t>
            </a:r>
            <a:r>
              <a:rPr lang="en-US" dirty="0"/>
              <a:t>. Fourth edition. Elsevier Academic Press</a:t>
            </a:r>
            <a:endParaRPr lang="pl-PL" dirty="0"/>
          </a:p>
        </p:txBody>
      </p:sp>
      <p:pic>
        <p:nvPicPr>
          <p:cNvPr id="6" name="Obraz 5" descr="wydzial_biologii-logo-niebiesk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4355" y="260648"/>
            <a:ext cx="1151368" cy="864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82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152400"/>
            <a:ext cx="8965014" cy="5437188"/>
            <a:chOff x="0" y="152400"/>
            <a:chExt cx="8965014" cy="5437188"/>
          </a:xfrm>
        </p:grpSpPr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685800" y="152400"/>
              <a:ext cx="7772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360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Potencjał spoczynkowy</a:t>
              </a:r>
            </a:p>
          </p:txBody>
        </p:sp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3726264" y="1141839"/>
              <a:ext cx="523875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2400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Istnienie potencjału spoczynkowego możliwe jest dzięki występowaniu:</a:t>
              </a:r>
            </a:p>
          </p:txBody>
        </p:sp>
        <p:graphicFrame>
          <p:nvGraphicFramePr>
            <p:cNvPr id="5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1125538"/>
            <a:ext cx="3816350" cy="446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" name="Photo Editor Photo" r:id="rId3" imgW="1924319" imgH="2800741" progId="MSPhotoEd.3">
                    <p:embed/>
                  </p:oleObj>
                </mc:Choice>
                <mc:Fallback>
                  <p:oleObj name="Photo Editor Photo" r:id="rId3" imgW="1924319" imgH="2800741" progId="MSPhotoEd.3">
                    <p:embed/>
                    <p:pic>
                      <p:nvPicPr>
                        <p:cNvPr id="5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lum contrast="3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125538"/>
                          <a:ext cx="3816350" cy="4464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138113" y="1274763"/>
              <a:ext cx="1284287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pl-PL" altLang="pl-PL" sz="1400">
                  <a:latin typeface="Arial" charset="0"/>
                </a:rPr>
                <a:t>wew. neuronu</a:t>
              </a:r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2297113" y="1274763"/>
              <a:ext cx="1244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pl-PL" altLang="pl-PL" sz="1400">
                  <a:latin typeface="Arial" charset="0"/>
                </a:rPr>
                <a:t>zew. neuronu</a:t>
              </a:r>
            </a:p>
          </p:txBody>
        </p:sp>
      </p:grpSp>
      <p:sp>
        <p:nvSpPr>
          <p:cNvPr id="9" name="pole tekstowe 8"/>
          <p:cNvSpPr txBox="1"/>
          <p:nvPr/>
        </p:nvSpPr>
        <p:spPr>
          <a:xfrm>
            <a:off x="4139952" y="1972836"/>
            <a:ext cx="4318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różnicy stężeń jonowych, głównie Na i K po obu stronach błony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005064" y="2677685"/>
            <a:ext cx="4318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l-PL" alt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różnej przepuszczalności błony dla K, Cl i Na (1 : 0.45 : 0.04) dyfuzja jonów zgodnie z gradientem stężeń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065712" y="3729156"/>
            <a:ext cx="4392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l-PL" alt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aktywnego transportu jonów Na i K (pompa Na/K-ATP-</a:t>
            </a:r>
            <a:r>
              <a:rPr lang="pl-PL" altLang="pl-PL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aza</a:t>
            </a:r>
            <a:r>
              <a:rPr lang="pl-PL" alt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): pojedynczy cykl powoduje przeniesienie 3 jonów Na </a:t>
            </a:r>
            <a:r>
              <a:rPr lang="pl-PL" altLang="pl-PL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pl-PL" alt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zewnątrz i  2 jonów K do wnętrza komórki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065712" y="5417224"/>
            <a:ext cx="4102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l-PL" alt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nieprzepuszczalności błony dla jonów organicznych </a:t>
            </a:r>
          </a:p>
        </p:txBody>
      </p:sp>
    </p:spTree>
    <p:extLst>
      <p:ext uri="{BB962C8B-B14F-4D97-AF65-F5344CB8AC3E}">
        <p14:creationId xmlns:p14="http://schemas.microsoft.com/office/powerpoint/2010/main" val="64129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81626A1C-E6B7-4A79-92BF-E2583F6A4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Potencjał spoczynkowy</a:t>
            </a:r>
          </a:p>
        </p:txBody>
      </p:sp>
      <p:pic>
        <p:nvPicPr>
          <p:cNvPr id="11267" name="Obraz 7" descr="pot. spocz.gif">
            <a:extLst>
              <a:ext uri="{FF2B5EF4-FFF2-40B4-BE49-F238E27FC236}">
                <a16:creationId xmlns:a16="http://schemas.microsoft.com/office/drawing/2014/main" id="{9BCD7259-B830-4F6D-94D0-DC6F2C58B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0" y="1916113"/>
            <a:ext cx="4465638" cy="785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3">
            <a:extLst>
              <a:ext uri="{FF2B5EF4-FFF2-40B4-BE49-F238E27FC236}">
                <a16:creationId xmlns:a16="http://schemas.microsoft.com/office/drawing/2014/main" id="{9C8758E0-B550-44BE-B678-E7868AB0A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0713"/>
            <a:ext cx="8424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b="1">
                <a:latin typeface="Calibri" panose="020F0502020204030204" pitchFamily="34" charset="0"/>
              </a:rPr>
              <a:t>Dla wszystkich jonów błona komórkowa jest przepuszczalna niejednakowo</a:t>
            </a:r>
          </a:p>
          <a:p>
            <a:pPr eaLnBrk="1" hangingPunct="1"/>
            <a:endParaRPr lang="pl-PL" altLang="pl-PL" b="1">
              <a:latin typeface="Calibri" panose="020F0502020204030204" pitchFamily="34" charset="0"/>
            </a:endParaRPr>
          </a:p>
          <a:p>
            <a:pPr eaLnBrk="1" hangingPunct="1"/>
            <a:r>
              <a:rPr lang="pl-PL" altLang="pl-PL" b="1">
                <a:latin typeface="Calibri" panose="020F0502020204030204" pitchFamily="34" charset="0"/>
              </a:rPr>
              <a:t>K</a:t>
            </a:r>
            <a:r>
              <a:rPr lang="pl-PL" altLang="pl-PL" b="1" baseline="30000">
                <a:latin typeface="Calibri" panose="020F0502020204030204" pitchFamily="34" charset="0"/>
              </a:rPr>
              <a:t>+</a:t>
            </a:r>
            <a:r>
              <a:rPr lang="pl-PL" altLang="pl-PL" b="1">
                <a:latin typeface="Calibri" panose="020F0502020204030204" pitchFamily="34" charset="0"/>
              </a:rPr>
              <a:t>     CL</a:t>
            </a:r>
            <a:r>
              <a:rPr lang="pl-PL" altLang="pl-PL" b="1" baseline="40000">
                <a:latin typeface="Calibri" panose="020F0502020204030204" pitchFamily="34" charset="0"/>
              </a:rPr>
              <a:t>-</a:t>
            </a:r>
            <a:r>
              <a:rPr lang="pl-PL" altLang="pl-PL" b="1">
                <a:latin typeface="Calibri" panose="020F0502020204030204" pitchFamily="34" charset="0"/>
              </a:rPr>
              <a:t>     Na</a:t>
            </a:r>
            <a:r>
              <a:rPr lang="pl-PL" altLang="pl-PL" b="1" baseline="40000">
                <a:latin typeface="Calibri" panose="020F0502020204030204" pitchFamily="34" charset="0"/>
              </a:rPr>
              <a:t>+</a:t>
            </a:r>
          </a:p>
          <a:p>
            <a:pPr eaLnBrk="1" hangingPunct="1">
              <a:buFontTx/>
              <a:buAutoNum type="arabicPlain"/>
            </a:pPr>
            <a:r>
              <a:rPr lang="pl-PL" altLang="pl-PL" b="1">
                <a:latin typeface="Calibri" panose="020F0502020204030204" pitchFamily="34" charset="0"/>
              </a:rPr>
              <a:t>:  0,45   : 0,04</a:t>
            </a:r>
          </a:p>
        </p:txBody>
      </p:sp>
      <p:pic>
        <p:nvPicPr>
          <p:cNvPr id="11269" name="Obraz 10" descr="kanały-napicie-jony1.jpg">
            <a:extLst>
              <a:ext uri="{FF2B5EF4-FFF2-40B4-BE49-F238E27FC236}">
                <a16:creationId xmlns:a16="http://schemas.microsoft.com/office/drawing/2014/main" id="{1581B7E4-44A9-41D4-8566-16F78B346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65400"/>
            <a:ext cx="4643437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47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381000" y="152400"/>
            <a:ext cx="8378825" cy="5991225"/>
            <a:chOff x="381000" y="152400"/>
            <a:chExt cx="8378825" cy="5991225"/>
          </a:xfrm>
        </p:grpSpPr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685800" y="152400"/>
              <a:ext cx="7772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3600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Potencjał spoczynkowy</a:t>
              </a:r>
            </a:p>
          </p:txBody>
        </p:sp>
        <p:pic>
          <p:nvPicPr>
            <p:cNvPr id="4" name="Picture 3" descr="FG12_11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095500"/>
              <a:ext cx="5181600" cy="388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5940425" y="2565400"/>
              <a:ext cx="2819400" cy="3578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Font typeface="Wingdings" panose="05000000000000000000" pitchFamily="2" charset="2"/>
                <a:buChar char="ü"/>
              </a:pPr>
              <a:r>
                <a:rPr lang="en-US" altLang="pl-PL" sz="2000" dirty="0" err="1"/>
                <a:t>NaK</a:t>
              </a:r>
              <a:r>
                <a:rPr lang="en-US" altLang="pl-PL" sz="2000" dirty="0"/>
                <a:t>-ATP</a:t>
              </a:r>
              <a:r>
                <a:rPr lang="pl-PL" altLang="pl-PL" sz="2000" dirty="0" err="1"/>
                <a:t>aza</a:t>
              </a:r>
              <a:r>
                <a:rPr lang="pl-PL" altLang="pl-PL" sz="2000" dirty="0"/>
                <a:t> aktywowana przez jony Na+ i K+ pod wpływem uzyskanej energii z rozpadu 1 cząsteczki ATP może przenieść z komórki 3 cząsteczki Na+ i 2 cząsteczki K+ do wnętrza komórki. </a:t>
              </a:r>
              <a:endParaRPr lang="en-CA" altLang="pl-PL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7181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/>
          <p:cNvGraphicFramePr>
            <a:graphicFrameLocks noChangeAspect="1"/>
          </p:cNvGraphicFramePr>
          <p:nvPr>
            <p:extLst/>
          </p:nvPr>
        </p:nvGraphicFramePr>
        <p:xfrm>
          <a:off x="179512" y="116632"/>
          <a:ext cx="4038600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Obraz - mapa bitowa" r:id="rId3" imgW="3820058" imgH="2876190" progId="Paint.Picture">
                  <p:embed/>
                </p:oleObj>
              </mc:Choice>
              <mc:Fallback>
                <p:oleObj name="Obraz - mapa bitowa" r:id="rId3" imgW="3820058" imgH="2876190" progId="Paint.Picture">
                  <p:embed/>
                  <p:pic>
                    <p:nvPicPr>
                      <p:cNvPr id="2" name="Obi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4038600" cy="304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3" descr="C:\jola\BIOL_podst__FUNKC_org\ryciny\w3-elektrofizjologia\Na K pum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810000" cy="30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082155" y="317059"/>
            <a:ext cx="3733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Błonowe kanały sodowe w stanie spoczynku nie przepuszczają jonów Na+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520" y="3361680"/>
            <a:ext cx="4191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Pompa Na-K zabezpiecza przed wyrównaniem stężeń po obu stronach </a:t>
            </a:r>
            <a:r>
              <a:rPr lang="pl-PL" alt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neurolemy</a:t>
            </a:r>
            <a:endParaRPr lang="pl-PL" alt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23020" y="5445224"/>
            <a:ext cx="7239000" cy="830997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Aniony </a:t>
            </a:r>
            <a:r>
              <a:rPr lang="pl-PL" alt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białczanowe</a:t>
            </a: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niedostatek jonów dodatnich są przyczyną elektroujemności wnętrza komórki</a:t>
            </a:r>
          </a:p>
        </p:txBody>
      </p:sp>
    </p:spTree>
    <p:extLst>
      <p:ext uri="{BB962C8B-B14F-4D97-AF65-F5344CB8AC3E}">
        <p14:creationId xmlns:p14="http://schemas.microsoft.com/office/powerpoint/2010/main" val="3350592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412875"/>
            <a:ext cx="5051425" cy="86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pl-PL" altLang="pl-PL" sz="2000" dirty="0"/>
              <a:t>	Optymalna praca pompy sodowo – potasowej i związana z tym optymalna pobudliwość wymaga: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5800" y="152400"/>
            <a:ext cx="777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 sz="36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Potencjał spoczynkowy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850" y="836613"/>
            <a:ext cx="49530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altLang="pl-PL" b="1">
                <a:solidFill>
                  <a:srgbClr val="A50021"/>
                </a:solidFill>
              </a:rPr>
              <a:t>Pompa sodowo - potasowa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08050"/>
            <a:ext cx="3836988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lux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759325"/>
            <a:ext cx="38163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350736" y="2276872"/>
            <a:ext cx="4926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Tx/>
              <a:buAutoNum type="arabicParenR"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Stałego dopływu do komórek tlenu i  </a:t>
            </a:r>
          </a:p>
          <a:p>
            <a:pPr>
              <a:lnSpc>
                <a:spcPct val="80000"/>
              </a:lnSpc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substancji energetycznych (glukozy)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350736" y="2816225"/>
            <a:ext cx="4221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arenR" startAt="2"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Stałej resyntezy ATP Z ADP i fosforanu w procesie oddychania komórkowego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37132" y="3647182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arenR" startAt="3"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Stałego odprowadzenia z komórek ostatecznego produktu rozpadu substancji energetycznych – dwutlenku węgla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350736" y="4724400"/>
            <a:ext cx="4509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arenR" startAt="4"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Odpowiedniego stosunku kationów [Na+] do [K+] w płynie zewnątrzkomórkowym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373136" y="5520432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arenR" startAt="5"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Odpowiedniej temperatury dla procesów enzymatycznych wewnątrzkomórkowych, która wynosi 37</a:t>
            </a: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C.</a:t>
            </a:r>
          </a:p>
        </p:txBody>
      </p:sp>
    </p:spTree>
    <p:extLst>
      <p:ext uri="{BB962C8B-B14F-4D97-AF65-F5344CB8AC3E}">
        <p14:creationId xmlns:p14="http://schemas.microsoft.com/office/powerpoint/2010/main" val="398802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152400" y="344488"/>
            <a:ext cx="8839200" cy="6313487"/>
            <a:chOff x="152400" y="344488"/>
            <a:chExt cx="8839200" cy="6313487"/>
          </a:xfrm>
        </p:grpSpPr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827088" y="344488"/>
              <a:ext cx="77724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l-PL" sz="2000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Zgodnie z równaniem </a:t>
              </a:r>
              <a:r>
                <a:rPr lang="pl-PL" sz="2000" dirty="0" err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Nersta</a:t>
              </a:r>
              <a:r>
                <a:rPr lang="pl-PL" sz="2000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 wartość potencjału spoczynkowego błony zależy od gradientu stężeń jonów najbardziej przenikających przez błonę</a:t>
              </a:r>
            </a:p>
          </p:txBody>
        </p:sp>
        <p:grpSp>
          <p:nvGrpSpPr>
            <p:cNvPr id="15" name="Grupa 14"/>
            <p:cNvGrpSpPr/>
            <p:nvPr/>
          </p:nvGrpSpPr>
          <p:grpSpPr>
            <a:xfrm>
              <a:off x="152400" y="1196975"/>
              <a:ext cx="8839200" cy="5461000"/>
              <a:chOff x="152400" y="1196975"/>
              <a:chExt cx="8839200" cy="5461000"/>
            </a:xfrm>
          </p:grpSpPr>
          <p:sp>
            <p:nvSpPr>
              <p:cNvPr id="16" name="Text Box 3"/>
              <p:cNvSpPr txBox="1">
                <a:spLocks noChangeArrowheads="1"/>
              </p:cNvSpPr>
              <p:nvPr/>
            </p:nvSpPr>
            <p:spPr bwMode="auto">
              <a:xfrm>
                <a:off x="152400" y="1992313"/>
                <a:ext cx="67056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pl-PL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Times New Roman" pitchFamily="18" charset="0"/>
                  </a:rPr>
                  <a:t>Równanie </a:t>
                </a:r>
                <a:r>
                  <a:rPr lang="pl-PL" dirty="0" err="1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Times New Roman" pitchFamily="18" charset="0"/>
                  </a:rPr>
                  <a:t>Nerst’a</a:t>
                </a:r>
                <a:r>
                  <a:rPr lang="pl-PL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Times New Roman" pitchFamily="18" charset="0"/>
                  </a:rPr>
                  <a:t> </a:t>
                </a:r>
                <a:r>
                  <a:rPr lang="pl-PL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Times New Roman" pitchFamily="18" charset="0"/>
                  </a:rPr>
                  <a:t>– </a:t>
                </a:r>
                <a:r>
                  <a:rPr lang="pl-PL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Times New Roman" pitchFamily="18" charset="0"/>
                  </a:rPr>
                  <a:t>potencjał równowagi dla jonów</a:t>
                </a:r>
                <a:endParaRPr lang="pl-PL" sz="2000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152400" y="2373313"/>
                <a:ext cx="58674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pl-PL" sz="1400" i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Times New Roman" pitchFamily="18" charset="0"/>
                  </a:rPr>
                  <a:t>R</a:t>
                </a:r>
                <a:r>
                  <a:rPr lang="pl-PL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Times New Roman" pitchFamily="18" charset="0"/>
                  </a:rPr>
                  <a:t> – stała gazowa; </a:t>
                </a:r>
                <a:r>
                  <a:rPr lang="pl-PL" sz="1400" i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Times New Roman" pitchFamily="18" charset="0"/>
                  </a:rPr>
                  <a:t>T</a:t>
                </a:r>
                <a:r>
                  <a:rPr lang="pl-PL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Times New Roman" pitchFamily="18" charset="0"/>
                  </a:rPr>
                  <a:t> – temperatura absolutna ustroju; </a:t>
                </a:r>
                <a:r>
                  <a:rPr lang="pl-PL" sz="1400" i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Times New Roman" pitchFamily="18" charset="0"/>
                  </a:rPr>
                  <a:t>F</a:t>
                </a:r>
                <a:r>
                  <a:rPr lang="pl-PL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Times New Roman" pitchFamily="18" charset="0"/>
                  </a:rPr>
                  <a:t> – stała Faraday’a</a:t>
                </a:r>
                <a:r>
                  <a:rPr lang="pl-PL" sz="1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 </a:t>
                </a:r>
              </a:p>
            </p:txBody>
          </p:sp>
          <p:graphicFrame>
            <p:nvGraphicFramePr>
              <p:cNvPr id="18" name="Object 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324600" y="1916113"/>
              <a:ext cx="2438400" cy="838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51" r:id="rId3" imgW="1219200" imgH="419100" progId="Equation.3">
                      <p:embed/>
                    </p:oleObj>
                  </mc:Choice>
                  <mc:Fallback>
                    <p:oleObj r:id="rId3" imgW="1219200" imgH="419100" progId="Equation.3">
                      <p:embed/>
                      <p:pic>
                        <p:nvPicPr>
                          <p:cNvPr id="18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24600" y="1916113"/>
                            <a:ext cx="2438400" cy="838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" name="Prostokąt 18"/>
              <p:cNvSpPr/>
              <p:nvPr/>
            </p:nvSpPr>
            <p:spPr>
              <a:xfrm>
                <a:off x="804863" y="1196975"/>
                <a:ext cx="6378575" cy="522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pl-PL" sz="2800" dirty="0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Potencjał spoczynkowy zależy od jonów K+</a:t>
                </a:r>
              </a:p>
            </p:txBody>
          </p:sp>
          <p:sp>
            <p:nvSpPr>
              <p:cNvPr id="20" name="Text Box 14"/>
              <p:cNvSpPr txBox="1">
                <a:spLocks noChangeArrowheads="1"/>
              </p:cNvSpPr>
              <p:nvPr/>
            </p:nvSpPr>
            <p:spPr bwMode="auto">
              <a:xfrm>
                <a:off x="228600" y="2924175"/>
                <a:ext cx="86868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pl-PL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Times New Roman" pitchFamily="18" charset="0"/>
                  </a:rPr>
                  <a:t>Rozkład jonów w czasie spoczynku (stężenie i potencjał równowagi) </a:t>
                </a:r>
              </a:p>
            </p:txBody>
          </p:sp>
          <p:sp>
            <p:nvSpPr>
              <p:cNvPr id="22" name="Prostokąt 21"/>
              <p:cNvSpPr/>
              <p:nvPr/>
            </p:nvSpPr>
            <p:spPr>
              <a:xfrm>
                <a:off x="179388" y="4508500"/>
                <a:ext cx="8785225" cy="433388"/>
              </a:xfrm>
              <a:prstGeom prst="rect">
                <a:avLst/>
              </a:prstGeom>
              <a:solidFill>
                <a:srgbClr val="FF0000">
                  <a:alpha val="1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grpSp>
            <p:nvGrpSpPr>
              <p:cNvPr id="21" name="Group 84"/>
              <p:cNvGrpSpPr>
                <a:grpSpLocks/>
              </p:cNvGrpSpPr>
              <p:nvPr/>
            </p:nvGrpSpPr>
            <p:grpSpPr bwMode="auto">
              <a:xfrm>
                <a:off x="152400" y="3381375"/>
                <a:ext cx="8839200" cy="3276600"/>
                <a:chOff x="96" y="1776"/>
                <a:chExt cx="5568" cy="2064"/>
              </a:xfrm>
            </p:grpSpPr>
            <p:sp>
              <p:nvSpPr>
                <p:cNvPr id="23" name="Rectangle 83"/>
                <p:cNvSpPr>
                  <a:spLocks noChangeArrowheads="1"/>
                </p:cNvSpPr>
                <p:nvPr/>
              </p:nvSpPr>
              <p:spPr bwMode="auto">
                <a:xfrm>
                  <a:off x="96" y="1776"/>
                  <a:ext cx="5568" cy="1968"/>
                </a:xfrm>
                <a:prstGeom prst="rect">
                  <a:avLst/>
                </a:prstGeom>
                <a:solidFill>
                  <a:srgbClr val="FFE1C3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pl-PL" altLang="pl-PL">
                    <a:latin typeface="Calibri" pitchFamily="34" charset="0"/>
                  </a:endParaRPr>
                </a:p>
              </p:txBody>
            </p:sp>
            <p:pic>
              <p:nvPicPr>
                <p:cNvPr id="24" name="Picture 8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" y="1854"/>
                  <a:ext cx="5536" cy="1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976767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3" descr="budowa błony ko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7995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79388" y="0"/>
            <a:ext cx="5832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Budowa błony komórkowej – kanały jonowe</a:t>
            </a:r>
          </a:p>
        </p:txBody>
      </p:sp>
      <p:pic>
        <p:nvPicPr>
          <p:cNvPr id="5" name="Obraz 5" descr="kanały błonow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49725"/>
            <a:ext cx="8243887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388" y="1319213"/>
            <a:ext cx="4032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pl-PL" b="1" dirty="0">
                <a:latin typeface="Calibri" pitchFamily="34" charset="0"/>
              </a:rPr>
              <a:t>Dwie główne grupy kanałów:</a:t>
            </a:r>
          </a:p>
          <a:p>
            <a:pPr eaLnBrk="1" hangingPunct="1"/>
            <a:endParaRPr lang="pl-PL" altLang="pl-PL" b="1" dirty="0">
              <a:latin typeface="Calibri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11188" y="2649538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pl-PL" altLang="pl-PL" dirty="0">
                <a:latin typeface="Calibri" pitchFamily="34" charset="0"/>
              </a:rPr>
              <a:t>Pod wpływem napięcia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pl-PL" altLang="pl-PL" dirty="0">
                <a:latin typeface="Calibri" pitchFamily="34" charset="0"/>
              </a:rPr>
              <a:t>Pod wpływem zw. chemicznych</a:t>
            </a:r>
          </a:p>
          <a:p>
            <a:pPr eaLnBrk="1" hangingPunct="1"/>
            <a:endParaRPr lang="pl-PL" altLang="pl-PL" dirty="0">
              <a:latin typeface="Calibri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79388" y="1642378"/>
            <a:ext cx="40322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pl-PL" altLang="pl-PL" b="1" dirty="0">
                <a:latin typeface="Calibri" pitchFamily="34" charset="0"/>
              </a:rPr>
              <a:t>Kanały stale otwarte – dyfuzja</a:t>
            </a:r>
          </a:p>
          <a:p>
            <a:pPr>
              <a:buFont typeface="Arial" charset="0"/>
              <a:buChar char="•"/>
            </a:pPr>
            <a:r>
              <a:rPr lang="pl-PL" altLang="pl-PL" b="1" dirty="0">
                <a:latin typeface="Calibri" pitchFamily="34" charset="0"/>
              </a:rPr>
              <a:t>Kanały bramkowane („otwierane i zamykane”)</a:t>
            </a:r>
          </a:p>
        </p:txBody>
      </p:sp>
    </p:spTree>
    <p:extLst>
      <p:ext uri="{BB962C8B-B14F-4D97-AF65-F5344CB8AC3E}">
        <p14:creationId xmlns:p14="http://schemas.microsoft.com/office/powerpoint/2010/main" val="419639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260350"/>
            <a:ext cx="9144000" cy="6597650"/>
            <a:chOff x="0" y="260350"/>
            <a:chExt cx="9144000" cy="6597650"/>
          </a:xfrm>
        </p:grpSpPr>
        <p:pic>
          <p:nvPicPr>
            <p:cNvPr id="3" name="Obraz 1" descr="kanały blonowe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260350"/>
              <a:ext cx="8280400" cy="302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Obraz 3" descr="kanały-napici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29000"/>
              <a:ext cx="9144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Strzałka w dół 4"/>
            <p:cNvSpPr/>
            <p:nvPr/>
          </p:nvSpPr>
          <p:spPr>
            <a:xfrm>
              <a:off x="3059113" y="3284538"/>
              <a:ext cx="936625" cy="5048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6" name="Prostokąt 5"/>
            <p:cNvSpPr/>
            <p:nvPr/>
          </p:nvSpPr>
          <p:spPr>
            <a:xfrm>
              <a:off x="0" y="3833813"/>
              <a:ext cx="9144000" cy="3024187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784772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250825" y="0"/>
            <a:ext cx="8642350" cy="6934200"/>
            <a:chOff x="250825" y="0"/>
            <a:chExt cx="8642350" cy="6934200"/>
          </a:xfrm>
        </p:grpSpPr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250825" y="0"/>
              <a:ext cx="77724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l-PL" sz="3600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Potencjał czynnościowy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323850" y="549275"/>
              <a:ext cx="8569325" cy="6384925"/>
              <a:chOff x="323850" y="549275"/>
              <a:chExt cx="8569325" cy="6384925"/>
            </a:xfrm>
          </p:grpSpPr>
          <p:pic>
            <p:nvPicPr>
              <p:cNvPr id="5" name="Obraz 2" descr="nervous_depolarization.gi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188" y="549275"/>
                <a:ext cx="7742237" cy="4814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395288" y="5157788"/>
                <a:ext cx="7772400" cy="64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pl-PL" sz="3600" dirty="0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Zależy od jonów Na+</a:t>
                </a:r>
              </a:p>
            </p:txBody>
          </p:sp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323850" y="5732463"/>
                <a:ext cx="8569325" cy="1201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pl-PL" sz="3600" dirty="0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W pobudzonej komórce nerwowej potencjał czynnościowy wynosi +35 </a:t>
                </a:r>
                <a:r>
                  <a:rPr lang="pl-PL" sz="3600" dirty="0" err="1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mV</a:t>
                </a:r>
                <a:r>
                  <a:rPr lang="pl-PL" sz="3600" dirty="0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2078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0"/>
            <a:ext cx="9096375" cy="6524625"/>
            <a:chOff x="0" y="0"/>
            <a:chExt cx="9096375" cy="6524625"/>
          </a:xfrm>
        </p:grpSpPr>
        <p:pic>
          <p:nvPicPr>
            <p:cNvPr id="3" name="Obraz 2" descr="nervous_depolarization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470400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Obraz 3" descr="nervous_repolarization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675" y="2636838"/>
              <a:ext cx="6108700" cy="388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323850" y="3500438"/>
            <a:ext cx="374332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REPOLARYZACJA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Jony K+ „uciekają” z komórki, potencjał komórki wraca do wartości -70 </a:t>
            </a:r>
            <a:r>
              <a:rPr lang="pl-PL" sz="28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mV</a:t>
            </a:r>
            <a:endParaRPr lang="pl-PL" sz="28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914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rzewodnik_do_cwiczen.png"/>
          <p:cNvPicPr>
            <a:picLocks noChangeAspect="1"/>
          </p:cNvPicPr>
          <p:nvPr/>
        </p:nvPicPr>
        <p:blipFill>
          <a:blip r:embed="rId3" cstate="print">
            <a:lum bright="-6000" contrast="14000"/>
          </a:blip>
          <a:stretch>
            <a:fillRect/>
          </a:stretch>
        </p:blipFill>
        <p:spPr>
          <a:xfrm>
            <a:off x="323527" y="260648"/>
            <a:ext cx="4508203" cy="633670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Obraz 4" descr="wydzial_biologii-logo-niebiesk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4355" y="260648"/>
            <a:ext cx="1056118" cy="792088"/>
          </a:xfrm>
          <a:prstGeom prst="rect">
            <a:avLst/>
          </a:prstGeom>
        </p:spPr>
      </p:pic>
      <p:sp>
        <p:nvSpPr>
          <p:cNvPr id="6" name="Objaśnienie ze strzałką w lewo 5"/>
          <p:cNvSpPr/>
          <p:nvPr/>
        </p:nvSpPr>
        <p:spPr>
          <a:xfrm>
            <a:off x="4355976" y="1556792"/>
            <a:ext cx="4139952" cy="3312368"/>
          </a:xfrm>
          <a:prstGeom prst="leftArrow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Podręcznik/skrypt do ćwiczeń </a:t>
            </a:r>
          </a:p>
          <a:p>
            <a:pPr algn="ctr"/>
            <a:endParaRPr lang="pl-PL" b="1" dirty="0">
              <a:solidFill>
                <a:schemeClr val="tx1"/>
              </a:solidFill>
              <a:uFill>
                <a:solidFill>
                  <a:srgbClr val="FF0000"/>
                </a:solidFill>
              </a:uFill>
            </a:endParaRPr>
          </a:p>
          <a:p>
            <a:pPr algn="ctr"/>
            <a:r>
              <a:rPr lang="pl-PL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koszt około 46 zł </a:t>
            </a:r>
          </a:p>
          <a:p>
            <a:pPr algn="ctr"/>
            <a:r>
              <a:rPr lang="pl-PL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do nabycia w sekretariacie Katedry</a:t>
            </a:r>
            <a:endParaRPr lang="pl-PL" dirty="0"/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(10:00-14:00)</a:t>
            </a:r>
          </a:p>
        </p:txBody>
      </p:sp>
    </p:spTree>
    <p:extLst>
      <p:ext uri="{BB962C8B-B14F-4D97-AF65-F5344CB8AC3E}">
        <p14:creationId xmlns:p14="http://schemas.microsoft.com/office/powerpoint/2010/main" val="2028408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52400" y="404813"/>
            <a:ext cx="8839200" cy="5295900"/>
            <a:chOff x="152400" y="404813"/>
            <a:chExt cx="8839200" cy="5295900"/>
          </a:xfrm>
        </p:grpSpPr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>
              <a:off x="228600" y="404813"/>
              <a:ext cx="8686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l-PL" sz="2400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Times New Roman" pitchFamily="18" charset="0"/>
                </a:rPr>
                <a:t>Rozkład jonów w czasie spoczynku </a:t>
              </a:r>
              <a:r>
                <a:rPr lang="pl-PL" sz="2400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i potencjału czynnościowego</a:t>
              </a:r>
              <a:r>
                <a:rPr lang="pl-PL" sz="2400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Times New Roman" pitchFamily="18" charset="0"/>
                </a:rPr>
                <a:t> </a:t>
              </a:r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2400" y="1014413"/>
              <a:ext cx="8839200" cy="3429000"/>
              <a:chOff x="96" y="1152"/>
              <a:chExt cx="5568" cy="2160"/>
            </a:xfrm>
          </p:grpSpPr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96" y="1152"/>
                <a:ext cx="5568" cy="2064"/>
              </a:xfrm>
              <a:prstGeom prst="rect">
                <a:avLst/>
              </a:prstGeom>
              <a:solidFill>
                <a:srgbClr val="FFE1C3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l-PL" altLang="pl-PL">
                  <a:latin typeface="Calibri" pitchFamily="34" charset="0"/>
                </a:endParaRPr>
              </a:p>
            </p:txBody>
          </p:sp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" y="1241"/>
                <a:ext cx="5538" cy="2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pole tekstowe 4"/>
            <p:cNvSpPr txBox="1"/>
            <p:nvPr/>
          </p:nvSpPr>
          <p:spPr>
            <a:xfrm>
              <a:off x="7596188" y="2133600"/>
              <a:ext cx="1079500" cy="3683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dirty="0">
                  <a:latin typeface="+mn-lt"/>
                </a:rPr>
                <a:t> - 70</a:t>
              </a:r>
            </a:p>
          </p:txBody>
        </p:sp>
        <p:sp>
          <p:nvSpPr>
            <p:cNvPr id="6" name="pole tekstowe 5"/>
            <p:cNvSpPr txBox="1"/>
            <p:nvPr/>
          </p:nvSpPr>
          <p:spPr>
            <a:xfrm>
              <a:off x="7596188" y="2565400"/>
              <a:ext cx="1079500" cy="3683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dirty="0">
                  <a:latin typeface="+mn-lt"/>
                </a:rPr>
                <a:t> + 35</a:t>
              </a:r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7596188" y="2997200"/>
              <a:ext cx="1079500" cy="3683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dirty="0">
                  <a:latin typeface="+mn-lt"/>
                </a:rPr>
                <a:t> - 70</a:t>
              </a: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7596188" y="3429000"/>
              <a:ext cx="1079500" cy="3698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dirty="0">
                  <a:latin typeface="+mn-lt"/>
                </a:rPr>
                <a:t> - 70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79388" y="4868863"/>
              <a:ext cx="8686800" cy="83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l-PL" sz="2400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Times New Roman" pitchFamily="18" charset="0"/>
                </a:rPr>
                <a:t>Przywrócenie potencjału chemicznego (jony Na+ na zewnątrz, a K+ wewnątrz) zależy od pompy sodowo-potasowej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974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33"/>
          <p:cNvGrpSpPr>
            <a:grpSpLocks/>
          </p:cNvGrpSpPr>
          <p:nvPr/>
        </p:nvGrpSpPr>
        <p:grpSpPr bwMode="auto">
          <a:xfrm>
            <a:off x="4356100" y="3933825"/>
            <a:ext cx="4787900" cy="2924175"/>
            <a:chOff x="4355976" y="3933056"/>
            <a:chExt cx="4788024" cy="2924944"/>
          </a:xfrm>
        </p:grpSpPr>
        <p:grpSp>
          <p:nvGrpSpPr>
            <p:cNvPr id="3" name="Grupa 12"/>
            <p:cNvGrpSpPr>
              <a:grpSpLocks/>
            </p:cNvGrpSpPr>
            <p:nvPr/>
          </p:nvGrpSpPr>
          <p:grpSpPr bwMode="auto">
            <a:xfrm>
              <a:off x="4355976" y="3933056"/>
              <a:ext cx="4788024" cy="2924944"/>
              <a:chOff x="4355976" y="3933056"/>
              <a:chExt cx="4788024" cy="2924944"/>
            </a:xfrm>
          </p:grpSpPr>
          <p:pic>
            <p:nvPicPr>
              <p:cNvPr id="22" name="Obraz 10" descr="422px-Action_potential_vert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4067657"/>
                <a:ext cx="4644008" cy="2790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Prostokąt 22"/>
              <p:cNvSpPr/>
              <p:nvPr/>
            </p:nvSpPr>
            <p:spPr>
              <a:xfrm>
                <a:off x="4355976" y="3933056"/>
                <a:ext cx="360372" cy="3604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</p:grpSp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5436096" y="5877272"/>
              <a:ext cx="373063" cy="538163"/>
              <a:chOff x="5586" y="3969"/>
              <a:chExt cx="586" cy="849"/>
            </a:xfrm>
          </p:grpSpPr>
          <p:sp>
            <p:nvSpPr>
              <p:cNvPr id="20" name="Text Box 3"/>
              <p:cNvSpPr txBox="1">
                <a:spLocks noChangeArrowheads="1"/>
              </p:cNvSpPr>
              <p:nvPr/>
            </p:nvSpPr>
            <p:spPr bwMode="auto">
              <a:xfrm>
                <a:off x="5586" y="3969"/>
                <a:ext cx="586" cy="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pl-PL" altLang="pl-PL" b="1">
                    <a:latin typeface="Calibri" pitchFamily="34" charset="0"/>
                  </a:rPr>
                  <a:t>1</a:t>
                </a:r>
                <a:endParaRPr lang="pl-PL" altLang="pl-PL">
                  <a:latin typeface="Calibri" pitchFamily="34" charset="0"/>
                </a:endParaRPr>
              </a:p>
            </p:txBody>
          </p:sp>
          <p:sp>
            <p:nvSpPr>
              <p:cNvPr id="21" name="Oval 4"/>
              <p:cNvSpPr>
                <a:spLocks noChangeArrowheads="1"/>
              </p:cNvSpPr>
              <p:nvPr/>
            </p:nvSpPr>
            <p:spPr bwMode="auto">
              <a:xfrm>
                <a:off x="5586" y="4062"/>
                <a:ext cx="420" cy="378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l-PL" altLang="pl-PL">
                  <a:latin typeface="Calibri" pitchFamily="34" charset="0"/>
                </a:endParaRPr>
              </a:p>
            </p:txBody>
          </p:sp>
        </p:grpSp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5940152" y="5949278"/>
              <a:ext cx="373063" cy="369551"/>
              <a:chOff x="5586" y="3969"/>
              <a:chExt cx="586" cy="583"/>
            </a:xfrm>
          </p:grpSpPr>
          <p:sp>
            <p:nvSpPr>
              <p:cNvPr id="18" name="Text Box 3"/>
              <p:cNvSpPr txBox="1">
                <a:spLocks noChangeArrowheads="1"/>
              </p:cNvSpPr>
              <p:nvPr/>
            </p:nvSpPr>
            <p:spPr bwMode="auto">
              <a:xfrm>
                <a:off x="5586" y="3969"/>
                <a:ext cx="586" cy="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pl-PL" altLang="pl-PL" b="1">
                    <a:latin typeface="Calibri" pitchFamily="34" charset="0"/>
                  </a:rPr>
                  <a:t>2</a:t>
                </a:r>
                <a:endParaRPr lang="pl-PL" altLang="pl-PL">
                  <a:latin typeface="Calibri" pitchFamily="34" charset="0"/>
                </a:endParaRPr>
              </a:p>
            </p:txBody>
          </p:sp>
          <p:sp>
            <p:nvSpPr>
              <p:cNvPr id="19" name="Oval 4"/>
              <p:cNvSpPr>
                <a:spLocks noChangeArrowheads="1"/>
              </p:cNvSpPr>
              <p:nvPr/>
            </p:nvSpPr>
            <p:spPr bwMode="auto">
              <a:xfrm>
                <a:off x="5586" y="4062"/>
                <a:ext cx="420" cy="378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l-PL" altLang="pl-PL">
                  <a:latin typeface="Calibri" pitchFamily="34" charset="0"/>
                </a:endParaRPr>
              </a:p>
            </p:txBody>
          </p:sp>
        </p:grpSp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6084168" y="5085184"/>
              <a:ext cx="373063" cy="369551"/>
              <a:chOff x="5586" y="3969"/>
              <a:chExt cx="586" cy="583"/>
            </a:xfrm>
          </p:grpSpPr>
          <p:sp>
            <p:nvSpPr>
              <p:cNvPr id="16" name="Text Box 3"/>
              <p:cNvSpPr txBox="1">
                <a:spLocks noChangeArrowheads="1"/>
              </p:cNvSpPr>
              <p:nvPr/>
            </p:nvSpPr>
            <p:spPr bwMode="auto">
              <a:xfrm>
                <a:off x="5586" y="3969"/>
                <a:ext cx="586" cy="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pl-PL" altLang="pl-PL" b="1">
                    <a:latin typeface="Calibri" pitchFamily="34" charset="0"/>
                  </a:rPr>
                  <a:t>3</a:t>
                </a:r>
                <a:endParaRPr lang="pl-PL" altLang="pl-PL">
                  <a:latin typeface="Calibri" pitchFamily="34" charset="0"/>
                </a:endParaRPr>
              </a:p>
            </p:txBody>
          </p:sp>
          <p:sp>
            <p:nvSpPr>
              <p:cNvPr id="17" name="Oval 4"/>
              <p:cNvSpPr>
                <a:spLocks noChangeArrowheads="1"/>
              </p:cNvSpPr>
              <p:nvPr/>
            </p:nvSpPr>
            <p:spPr bwMode="auto">
              <a:xfrm>
                <a:off x="5586" y="4062"/>
                <a:ext cx="420" cy="378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l-PL" altLang="pl-PL">
                  <a:latin typeface="Calibri" pitchFamily="34" charset="0"/>
                </a:endParaRPr>
              </a:p>
            </p:txBody>
          </p:sp>
        </p:grpSp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6876256" y="5157192"/>
              <a:ext cx="373063" cy="369551"/>
              <a:chOff x="5586" y="3969"/>
              <a:chExt cx="586" cy="583"/>
            </a:xfrm>
          </p:grpSpPr>
          <p:sp>
            <p:nvSpPr>
              <p:cNvPr id="14" name="Text Box 3"/>
              <p:cNvSpPr txBox="1">
                <a:spLocks noChangeArrowheads="1"/>
              </p:cNvSpPr>
              <p:nvPr/>
            </p:nvSpPr>
            <p:spPr bwMode="auto">
              <a:xfrm>
                <a:off x="5586" y="3969"/>
                <a:ext cx="586" cy="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pl-PL" altLang="pl-PL" b="1">
                    <a:latin typeface="Calibri" pitchFamily="34" charset="0"/>
                  </a:rPr>
                  <a:t>4</a:t>
                </a:r>
                <a:endParaRPr lang="pl-PL" altLang="pl-PL">
                  <a:latin typeface="Calibri" pitchFamily="34" charset="0"/>
                </a:endParaRPr>
              </a:p>
            </p:txBody>
          </p:sp>
          <p:sp>
            <p:nvSpPr>
              <p:cNvPr id="15" name="Oval 4"/>
              <p:cNvSpPr>
                <a:spLocks noChangeArrowheads="1"/>
              </p:cNvSpPr>
              <p:nvPr/>
            </p:nvSpPr>
            <p:spPr bwMode="auto">
              <a:xfrm>
                <a:off x="5586" y="4062"/>
                <a:ext cx="420" cy="378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l-PL" altLang="pl-PL">
                  <a:latin typeface="Calibri" pitchFamily="34" charset="0"/>
                </a:endParaRPr>
              </a:p>
            </p:txBody>
          </p:sp>
        </p:grpSp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7236296" y="6165304"/>
              <a:ext cx="373063" cy="369551"/>
              <a:chOff x="5586" y="3969"/>
              <a:chExt cx="586" cy="583"/>
            </a:xfrm>
          </p:grpSpPr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5586" y="3969"/>
                <a:ext cx="586" cy="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pl-PL" altLang="pl-PL" b="1">
                    <a:latin typeface="Calibri" pitchFamily="34" charset="0"/>
                  </a:rPr>
                  <a:t>5</a:t>
                </a:r>
                <a:endParaRPr lang="pl-PL" altLang="pl-PL">
                  <a:latin typeface="Calibri" pitchFamily="34" charset="0"/>
                </a:endParaRPr>
              </a:p>
            </p:txBody>
          </p:sp>
          <p:sp>
            <p:nvSpPr>
              <p:cNvPr id="13" name="Oval 4"/>
              <p:cNvSpPr>
                <a:spLocks noChangeArrowheads="1"/>
              </p:cNvSpPr>
              <p:nvPr/>
            </p:nvSpPr>
            <p:spPr bwMode="auto">
              <a:xfrm>
                <a:off x="5586" y="4062"/>
                <a:ext cx="420" cy="378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l-PL" altLang="pl-PL">
                  <a:latin typeface="Calibri" pitchFamily="34" charset="0"/>
                </a:endParaRPr>
              </a:p>
            </p:txBody>
          </p:sp>
        </p:grpSp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8244408" y="5877272"/>
              <a:ext cx="373063" cy="369551"/>
              <a:chOff x="5586" y="3969"/>
              <a:chExt cx="586" cy="583"/>
            </a:xfrm>
          </p:grpSpPr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5586" y="3969"/>
                <a:ext cx="586" cy="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pl-PL" altLang="pl-PL" b="1">
                    <a:latin typeface="Calibri" pitchFamily="34" charset="0"/>
                  </a:rPr>
                  <a:t>1</a:t>
                </a:r>
                <a:endParaRPr lang="pl-PL" altLang="pl-PL">
                  <a:latin typeface="Calibri" pitchFamily="34" charset="0"/>
                </a:endParaRPr>
              </a:p>
            </p:txBody>
          </p:sp>
          <p:sp>
            <p:nvSpPr>
              <p:cNvPr id="11" name="Oval 4"/>
              <p:cNvSpPr>
                <a:spLocks noChangeArrowheads="1"/>
              </p:cNvSpPr>
              <p:nvPr/>
            </p:nvSpPr>
            <p:spPr bwMode="auto">
              <a:xfrm>
                <a:off x="5586" y="4062"/>
                <a:ext cx="420" cy="378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l-PL" altLang="pl-PL">
                  <a:latin typeface="Calibri" pitchFamily="34" charset="0"/>
                </a:endParaRPr>
              </a:p>
            </p:txBody>
          </p:sp>
        </p:grpSp>
      </p:grpSp>
      <p:grpSp>
        <p:nvGrpSpPr>
          <p:cNvPr id="24" name="Grupa 23"/>
          <p:cNvGrpSpPr/>
          <p:nvPr/>
        </p:nvGrpSpPr>
        <p:grpSpPr>
          <a:xfrm>
            <a:off x="0" y="0"/>
            <a:ext cx="9144000" cy="6713538"/>
            <a:chOff x="0" y="0"/>
            <a:chExt cx="9144000" cy="6713538"/>
          </a:xfrm>
        </p:grpSpPr>
        <p:pic>
          <p:nvPicPr>
            <p:cNvPr id="25" name="Obraz 1" descr="kanały sekwencja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211638" cy="194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Obraz 2" descr="kanały sekwencja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0"/>
              <a:ext cx="4140200" cy="195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Obraz 3" descr="kanały sekwencja2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33600"/>
              <a:ext cx="4195763" cy="201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Obraz 4" descr="kanały sekwencja3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8875" y="2133600"/>
              <a:ext cx="4175125" cy="2049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Obraz 7" descr="kanały sekwencja4a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1163"/>
              <a:ext cx="4208463" cy="249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1723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/>
          <p:cNvGrpSpPr/>
          <p:nvPr/>
        </p:nvGrpSpPr>
        <p:grpSpPr>
          <a:xfrm>
            <a:off x="0" y="-76200"/>
            <a:ext cx="9144000" cy="6889750"/>
            <a:chOff x="0" y="-76200"/>
            <a:chExt cx="9144000" cy="6889750"/>
          </a:xfrm>
        </p:grpSpPr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0" y="-7620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24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</a:rPr>
                <a:t>Potencjał czynnościowy a zmiany pobudliwości</a:t>
              </a:r>
            </a:p>
          </p:txBody>
        </p:sp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39688" y="484188"/>
              <a:ext cx="5827712" cy="6329362"/>
              <a:chOff x="960" y="282"/>
              <a:chExt cx="4080" cy="3987"/>
            </a:xfrm>
          </p:grpSpPr>
          <p:grpSp>
            <p:nvGrpSpPr>
              <p:cNvPr id="15" name="Group 8"/>
              <p:cNvGrpSpPr>
                <a:grpSpLocks/>
              </p:cNvGrpSpPr>
              <p:nvPr/>
            </p:nvGrpSpPr>
            <p:grpSpPr bwMode="auto">
              <a:xfrm>
                <a:off x="960" y="282"/>
                <a:ext cx="4080" cy="3987"/>
                <a:chOff x="960" y="282"/>
                <a:chExt cx="4080" cy="3987"/>
              </a:xfrm>
            </p:grpSpPr>
            <p:sp>
              <p:nvSpPr>
                <p:cNvPr id="18" name="Rectangle 4"/>
                <p:cNvSpPr>
                  <a:spLocks noChangeArrowheads="1"/>
                </p:cNvSpPr>
                <p:nvPr/>
              </p:nvSpPr>
              <p:spPr bwMode="auto">
                <a:xfrm>
                  <a:off x="960" y="282"/>
                  <a:ext cx="4080" cy="3984"/>
                </a:xfrm>
                <a:prstGeom prst="rect">
                  <a:avLst/>
                </a:prstGeom>
                <a:solidFill>
                  <a:srgbClr val="FFE1C3">
                    <a:alpha val="50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l-PL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graphicFrame>
              <p:nvGraphicFramePr>
                <p:cNvPr id="19" name="Object 7"/>
                <p:cNvGraphicFramePr>
                  <a:graphicFrameLocks noChangeAspect="1"/>
                </p:cNvGraphicFramePr>
                <p:nvPr/>
              </p:nvGraphicFramePr>
              <p:xfrm>
                <a:off x="1008" y="288"/>
                <a:ext cx="3981" cy="398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175" name="CorelDRAW" r:id="rId3" imgW="6557400" imgH="7900920" progId="CorelDRAW.Graphic.10">
                        <p:embed/>
                      </p:oleObj>
                    </mc:Choice>
                    <mc:Fallback>
                      <p:oleObj name="CorelDRAW" r:id="rId3" imgW="6557400" imgH="7900920" progId="CorelDRAW.Graphic.10">
                        <p:embed/>
                        <p:pic>
                          <p:nvPicPr>
                            <p:cNvPr id="19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08" y="288"/>
                              <a:ext cx="3981" cy="398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6" name="Line 9"/>
              <p:cNvSpPr>
                <a:spLocks noChangeShapeType="1"/>
              </p:cNvSpPr>
              <p:nvPr/>
            </p:nvSpPr>
            <p:spPr bwMode="auto">
              <a:xfrm>
                <a:off x="1728" y="446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7" name="Line 10"/>
              <p:cNvSpPr>
                <a:spLocks noChangeShapeType="1"/>
              </p:cNvSpPr>
              <p:nvPr/>
            </p:nvSpPr>
            <p:spPr bwMode="auto">
              <a:xfrm>
                <a:off x="2256" y="446"/>
                <a:ext cx="20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5961063" y="476250"/>
              <a:ext cx="3182937" cy="5995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001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2573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1717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1200" b="1" i="0" u="sng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Analiza potencjału czynnościowego (jednofazowego)</a:t>
              </a: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Potencjał czynnościowy składa się z potencjału iglicowego i potencjałów następczych. Czas trwania tych potencjałów w najszybciej przewodzących włóknach (A</a:t>
              </a:r>
              <a:r>
                <a:rPr kumimoji="0" lang="pl-PL" altLang="pl-P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sym typeface="Symbol" pitchFamily="18" charset="2"/>
                </a:rPr>
                <a:t>) wynosi:</a:t>
              </a: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pl-PL" altLang="pl-P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iglica – 0,4 ms,</a:t>
              </a: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pl-PL" altLang="pl-P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wczesny potencjał następczy – 10 – 15 ms,</a:t>
              </a: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pl-PL" altLang="pl-P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późny potencjał następczy – 70 – 100 ms.</a:t>
              </a: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altLang="pl-P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altLang="pl-P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Zmiany polaryzacji błony komórkowej :</a:t>
              </a: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  <a:defRPr/>
              </a:pPr>
              <a:r>
                <a:rPr kumimoji="0" lang="pl-PL" altLang="pl-P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Miejscowa bierna depolaryzacja błony w zakresie zmian podprogowych (zmiany elektrotoniczne);</a:t>
              </a: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  <a:defRPr/>
              </a:pPr>
              <a:r>
                <a:rPr kumimoji="0" lang="pl-PL" altLang="pl-P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Po przekroczeniu potencjału krytycznego (-75 mV) następuje gwałtowna depolaryzacja do 0, a nawet odwrócenie (rewersja nadstrzał) wstępnie istniejącej polaryzacji;</a:t>
              </a: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  <a:defRPr/>
              </a:pPr>
              <a:r>
                <a:rPr kumimoji="0" lang="pl-PL" altLang="pl-P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Po maksimum depolaryzacji następuje odwrócenie kierunku przepływu prądu przez błonę – rozpoczyna się repolaryzacja;</a:t>
              </a:r>
            </a:p>
            <a:p>
              <a:pPr marL="342900" marR="0" lvl="0" indent="-34290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  <a:defRPr/>
              </a:pPr>
              <a:r>
                <a:rPr kumimoji="0" lang="pl-PL" altLang="pl-P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Zmiany repolaryzacyjne charakteryzują się pewną bezwładnością, toteż repolaryzacja przechodzi w przejściową hiperpolaryzację, by następnie osiągnąć potencjał</a:t>
              </a:r>
              <a:r>
                <a:rPr kumimoji="0" lang="pl-PL" altLang="pl-PL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pl-PL" altLang="pl-P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spoczynkowy.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7303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-76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Potencjał czynnościowy a zmiany pobudliwości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9688" y="484188"/>
            <a:ext cx="5827712" cy="6329362"/>
            <a:chOff x="960" y="282"/>
            <a:chExt cx="4080" cy="3987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960" y="282"/>
              <a:ext cx="4080" cy="3987"/>
              <a:chOff x="960" y="282"/>
              <a:chExt cx="4080" cy="3987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960" y="282"/>
                <a:ext cx="4080" cy="3984"/>
              </a:xfrm>
              <a:prstGeom prst="rect">
                <a:avLst/>
              </a:prstGeom>
              <a:solidFill>
                <a:srgbClr val="FFE1C3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graphicFrame>
            <p:nvGraphicFramePr>
              <p:cNvPr id="8" name="Object 6"/>
              <p:cNvGraphicFramePr>
                <a:graphicFrameLocks noChangeAspect="1"/>
              </p:cNvGraphicFramePr>
              <p:nvPr/>
            </p:nvGraphicFramePr>
            <p:xfrm>
              <a:off x="1008" y="288"/>
              <a:ext cx="3981" cy="39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99" name="CorelDRAW" r:id="rId3" imgW="6557400" imgH="7900920" progId="CorelDRAW.Graphic.10">
                      <p:embed/>
                    </p:oleObj>
                  </mc:Choice>
                  <mc:Fallback>
                    <p:oleObj name="CorelDRAW" r:id="rId3" imgW="6557400" imgH="7900920" progId="CorelDRAW.Graphic.10">
                      <p:embed/>
                      <p:pic>
                        <p:nvPicPr>
                          <p:cNvPr id="8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8" y="288"/>
                            <a:ext cx="3981" cy="398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1728" y="44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2256" y="446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961063" y="1989138"/>
            <a:ext cx="318293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altLang="pl-PL" sz="1200" b="1" u="sng" dirty="0">
                <a:latin typeface="Arial" charset="0"/>
              </a:rPr>
              <a:t>Okres refrakcji bezwzględnej:</a:t>
            </a:r>
          </a:p>
          <a:p>
            <a:r>
              <a:rPr lang="pl-PL" altLang="pl-PL" sz="1200" dirty="0">
                <a:latin typeface="Arial" charset="0"/>
              </a:rPr>
              <a:t>chwilowy i odwracalny całkowity zanik pobudliwości – w fazie depolaryzacji i </a:t>
            </a:r>
            <a:r>
              <a:rPr lang="pl-PL" altLang="pl-PL" sz="1200" dirty="0" err="1">
                <a:latin typeface="Arial" charset="0"/>
              </a:rPr>
              <a:t>nadstrzału</a:t>
            </a:r>
            <a:r>
              <a:rPr lang="pl-PL" altLang="pl-PL" sz="1200" dirty="0">
                <a:latin typeface="Arial" charset="0"/>
              </a:rPr>
              <a:t> (okres aktywacji sodowej)</a:t>
            </a:r>
          </a:p>
          <a:p>
            <a:endParaRPr lang="pl-PL" altLang="pl-PL" sz="1200" dirty="0">
              <a:latin typeface="Arial" charset="0"/>
            </a:endParaRPr>
          </a:p>
          <a:p>
            <a:r>
              <a:rPr lang="pl-PL" altLang="pl-PL" sz="1200" b="1" u="sng" dirty="0">
                <a:latin typeface="Arial" charset="0"/>
              </a:rPr>
              <a:t>Okres refrakcji względnej: </a:t>
            </a:r>
          </a:p>
          <a:p>
            <a:r>
              <a:rPr lang="pl-PL" altLang="pl-PL" sz="1200" dirty="0">
                <a:latin typeface="Arial" charset="0"/>
              </a:rPr>
              <a:t>stopniowy powrót pobudliwości neuronu – w fazie repolaryzacji i potencjałów następczych</a:t>
            </a:r>
          </a:p>
          <a:p>
            <a:endParaRPr lang="pl-PL" altLang="pl-PL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1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6166EB82-F3F5-43D8-BC2B-1B5D29FF5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8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Metody wykazywania potencjału czynnościowego </a:t>
            </a:r>
            <a:r>
              <a:rPr lang="pl-PL" sz="1600" b="1">
                <a:latin typeface="Arial" charset="0"/>
              </a:rPr>
              <a:t>Potencjał dwufazowy i jednofazowy rejestrowane przy pomocy oscyloskopu 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250E8670-6869-48CB-BC8B-462897C34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77888"/>
            <a:ext cx="426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Dwufazowy zapis potencjału czynnościowego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734CB480-5907-4637-B88D-C32466661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4267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Ustawia się obie elektrody rejestrujące na powierzchni włókna. Po zadziałaniu bodźca pobudzenie przechodzi pod elektrodą 1 (A), następnie między dwiema elektrodami (B), a na końcu pod elektrodą 2 (C).</a:t>
            </a:r>
            <a:endParaRPr lang="pl-PL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5" name="Text Box 95">
            <a:extLst>
              <a:ext uri="{FF2B5EF4-FFF2-40B4-BE49-F238E27FC236}">
                <a16:creationId xmlns:a16="http://schemas.microsoft.com/office/drawing/2014/main" id="{21CEA3A8-D9F2-486A-8A42-A97062418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877888"/>
            <a:ext cx="426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Jednofazowy zapis potencjału czynnościowego</a:t>
            </a:r>
          </a:p>
        </p:txBody>
      </p:sp>
      <p:sp>
        <p:nvSpPr>
          <p:cNvPr id="6" name="Text Box 96">
            <a:extLst>
              <a:ext uri="{FF2B5EF4-FFF2-40B4-BE49-F238E27FC236}">
                <a16:creationId xmlns:a16="http://schemas.microsoft.com/office/drawing/2014/main" id="{483754BB-FA39-4070-83A0-16672FE98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447800"/>
            <a:ext cx="4267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Elektrodę (1) ustawia się na powierzchni włókna, elektrodę (2) pod  powierzchnią włókna. Po zadziałaniu bodźca fala depolaryzacyjna przechodzi pod elektrodą 1 (A). Po przejściu impulsu  następuje repolaryzacja (B).</a:t>
            </a:r>
            <a:r>
              <a:rPr lang="pl-PL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 </a:t>
            </a:r>
          </a:p>
        </p:txBody>
      </p:sp>
      <p:grpSp>
        <p:nvGrpSpPr>
          <p:cNvPr id="18439" name="Group 180">
            <a:extLst>
              <a:ext uri="{FF2B5EF4-FFF2-40B4-BE49-F238E27FC236}">
                <a16:creationId xmlns:a16="http://schemas.microsoft.com/office/drawing/2014/main" id="{36348CB7-250F-49F1-BDD8-71665C79B157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505200"/>
            <a:ext cx="2971800" cy="3276600"/>
            <a:chOff x="480" y="2208"/>
            <a:chExt cx="1872" cy="2064"/>
          </a:xfrm>
        </p:grpSpPr>
        <p:grpSp>
          <p:nvGrpSpPr>
            <p:cNvPr id="18487" name="Group 94">
              <a:extLst>
                <a:ext uri="{FF2B5EF4-FFF2-40B4-BE49-F238E27FC236}">
                  <a16:creationId xmlns:a16="http://schemas.microsoft.com/office/drawing/2014/main" id="{1233B896-94B7-49C4-87AE-606C3AC0C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208"/>
              <a:ext cx="1872" cy="2064"/>
              <a:chOff x="480" y="2208"/>
              <a:chExt cx="1872" cy="2064"/>
            </a:xfrm>
          </p:grpSpPr>
          <p:sp>
            <p:nvSpPr>
              <p:cNvPr id="18490" name="Rectangle 5">
                <a:extLst>
                  <a:ext uri="{FF2B5EF4-FFF2-40B4-BE49-F238E27FC236}">
                    <a16:creationId xmlns:a16="http://schemas.microsoft.com/office/drawing/2014/main" id="{8FE0313F-AC40-4D28-AC29-1C50E9154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1872" cy="2064"/>
              </a:xfrm>
              <a:prstGeom prst="rect">
                <a:avLst/>
              </a:prstGeom>
              <a:solidFill>
                <a:srgbClr val="FFE1C3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l-PL" altLang="pl-PL">
                  <a:latin typeface="Calibri" panose="020F0502020204030204" pitchFamily="34" charset="0"/>
                </a:endParaRPr>
              </a:p>
            </p:txBody>
          </p:sp>
          <p:grpSp>
            <p:nvGrpSpPr>
              <p:cNvPr id="18491" name="Group 87">
                <a:extLst>
                  <a:ext uri="{FF2B5EF4-FFF2-40B4-BE49-F238E27FC236}">
                    <a16:creationId xmlns:a16="http://schemas.microsoft.com/office/drawing/2014/main" id="{2DF85714-B9D0-4D2F-BC6F-BE393DCCA9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3275"/>
                <a:ext cx="1152" cy="730"/>
                <a:chOff x="2764" y="2688"/>
                <a:chExt cx="1152" cy="730"/>
              </a:xfrm>
            </p:grpSpPr>
            <p:sp>
              <p:nvSpPr>
                <p:cNvPr id="18516" name="Line 63">
                  <a:extLst>
                    <a:ext uri="{FF2B5EF4-FFF2-40B4-BE49-F238E27FC236}">
                      <a16:creationId xmlns:a16="http://schemas.microsoft.com/office/drawing/2014/main" id="{45E1EE8C-A686-4300-A338-0E5A0DACEE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22" y="2688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517" name="Line 64">
                  <a:extLst>
                    <a:ext uri="{FF2B5EF4-FFF2-40B4-BE49-F238E27FC236}">
                      <a16:creationId xmlns:a16="http://schemas.microsoft.com/office/drawing/2014/main" id="{41176DF2-80EE-4167-A8D9-24120B04A5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22" y="3245"/>
                  <a:ext cx="109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518" name="Line 65">
                  <a:extLst>
                    <a:ext uri="{FF2B5EF4-FFF2-40B4-BE49-F238E27FC236}">
                      <a16:creationId xmlns:a16="http://schemas.microsoft.com/office/drawing/2014/main" id="{7E4CB7B9-08FC-4C15-80F5-E6FB766E34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22" y="3015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519" name="Line 66">
                  <a:extLst>
                    <a:ext uri="{FF2B5EF4-FFF2-40B4-BE49-F238E27FC236}">
                      <a16:creationId xmlns:a16="http://schemas.microsoft.com/office/drawing/2014/main" id="{76AA70F3-5B8F-4946-B61F-128C4E8C67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64" y="3015"/>
                  <a:ext cx="5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520" name="Line 67">
                  <a:extLst>
                    <a:ext uri="{FF2B5EF4-FFF2-40B4-BE49-F238E27FC236}">
                      <a16:creationId xmlns:a16="http://schemas.microsoft.com/office/drawing/2014/main" id="{623675BE-6DBD-42E1-9865-45A6235054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79" y="3015"/>
                  <a:ext cx="23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521" name="Line 68">
                  <a:extLst>
                    <a:ext uri="{FF2B5EF4-FFF2-40B4-BE49-F238E27FC236}">
                      <a16:creationId xmlns:a16="http://schemas.microsoft.com/office/drawing/2014/main" id="{9E706CA0-2450-4835-B32C-ED2E41AEA2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10" y="2842"/>
                  <a:ext cx="115" cy="1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522" name="Line 69">
                  <a:extLst>
                    <a:ext uri="{FF2B5EF4-FFF2-40B4-BE49-F238E27FC236}">
                      <a16:creationId xmlns:a16="http://schemas.microsoft.com/office/drawing/2014/main" id="{D926DB68-2E16-41D8-B19D-106F41775C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25" y="2842"/>
                  <a:ext cx="115" cy="1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523" name="Line 70">
                  <a:extLst>
                    <a:ext uri="{FF2B5EF4-FFF2-40B4-BE49-F238E27FC236}">
                      <a16:creationId xmlns:a16="http://schemas.microsoft.com/office/drawing/2014/main" id="{5B8675FC-ADFE-4D19-9343-22434FE315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40" y="3015"/>
                  <a:ext cx="17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524" name="Line 71">
                  <a:extLst>
                    <a:ext uri="{FF2B5EF4-FFF2-40B4-BE49-F238E27FC236}">
                      <a16:creationId xmlns:a16="http://schemas.microsoft.com/office/drawing/2014/main" id="{05F0540E-DE83-408C-85A8-F4F2F1F584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13" y="3015"/>
                  <a:ext cx="115" cy="1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525" name="Line 72">
                  <a:extLst>
                    <a:ext uri="{FF2B5EF4-FFF2-40B4-BE49-F238E27FC236}">
                      <a16:creationId xmlns:a16="http://schemas.microsoft.com/office/drawing/2014/main" id="{02459391-0C2B-4861-92C1-5C9C543AE2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28" y="3015"/>
                  <a:ext cx="115" cy="17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526" name="Line 73">
                  <a:extLst>
                    <a:ext uri="{FF2B5EF4-FFF2-40B4-BE49-F238E27FC236}">
                      <a16:creationId xmlns:a16="http://schemas.microsoft.com/office/drawing/2014/main" id="{1EF7DFFE-07BE-45A1-AEF6-A38DE837CD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3" y="3015"/>
                  <a:ext cx="5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527" name="Line 74">
                  <a:extLst>
                    <a:ext uri="{FF2B5EF4-FFF2-40B4-BE49-F238E27FC236}">
                      <a16:creationId xmlns:a16="http://schemas.microsoft.com/office/drawing/2014/main" id="{3F98AD56-B970-4540-ACE7-23EA0D905B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52" y="3245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528" name="Line 75">
                  <a:extLst>
                    <a:ext uri="{FF2B5EF4-FFF2-40B4-BE49-F238E27FC236}">
                      <a16:creationId xmlns:a16="http://schemas.microsoft.com/office/drawing/2014/main" id="{FD68896C-9675-4CB3-A9CF-C7A87DC28E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10" y="3418"/>
                  <a:ext cx="63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529" name="Line 76">
                  <a:extLst>
                    <a:ext uri="{FF2B5EF4-FFF2-40B4-BE49-F238E27FC236}">
                      <a16:creationId xmlns:a16="http://schemas.microsoft.com/office/drawing/2014/main" id="{9C459730-7C53-45B8-B668-C4CF1E4099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10" y="341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530" name="Line 77">
                  <a:extLst>
                    <a:ext uri="{FF2B5EF4-FFF2-40B4-BE49-F238E27FC236}">
                      <a16:creationId xmlns:a16="http://schemas.microsoft.com/office/drawing/2014/main" id="{838A5D85-FD7E-4023-A228-E489C3AEB7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10" y="3360"/>
                  <a:ext cx="0" cy="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531" name="Line 78">
                  <a:extLst>
                    <a:ext uri="{FF2B5EF4-FFF2-40B4-BE49-F238E27FC236}">
                      <a16:creationId xmlns:a16="http://schemas.microsoft.com/office/drawing/2014/main" id="{F1EF3D1B-9B31-4780-AA67-CB1502B66D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40" y="3360"/>
                  <a:ext cx="0" cy="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532" name="Line 79">
                  <a:extLst>
                    <a:ext uri="{FF2B5EF4-FFF2-40B4-BE49-F238E27FC236}">
                      <a16:creationId xmlns:a16="http://schemas.microsoft.com/office/drawing/2014/main" id="{5CEAA556-589A-4705-BA35-A44A8A4833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13" y="3360"/>
                  <a:ext cx="0" cy="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533" name="Line 80">
                  <a:extLst>
                    <a:ext uri="{FF2B5EF4-FFF2-40B4-BE49-F238E27FC236}">
                      <a16:creationId xmlns:a16="http://schemas.microsoft.com/office/drawing/2014/main" id="{30DB3E40-2756-447E-ACB0-38AC6276E3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3" y="3360"/>
                  <a:ext cx="0" cy="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8492" name="Group 88">
                <a:extLst>
                  <a:ext uri="{FF2B5EF4-FFF2-40B4-BE49-F238E27FC236}">
                    <a16:creationId xmlns:a16="http://schemas.microsoft.com/office/drawing/2014/main" id="{5E02672A-86F5-4408-81AA-D22528AC37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3" y="2352"/>
                <a:ext cx="1555" cy="672"/>
                <a:chOff x="806" y="2746"/>
                <a:chExt cx="1555" cy="672"/>
              </a:xfrm>
            </p:grpSpPr>
            <p:sp>
              <p:nvSpPr>
                <p:cNvPr id="18498" name="Line 51">
                  <a:extLst>
                    <a:ext uri="{FF2B5EF4-FFF2-40B4-BE49-F238E27FC236}">
                      <a16:creationId xmlns:a16="http://schemas.microsoft.com/office/drawing/2014/main" id="{E19965BE-017E-441C-A6DE-68F90C7B58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6" y="3033"/>
                  <a:ext cx="155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499" name="Line 52">
                  <a:extLst>
                    <a:ext uri="{FF2B5EF4-FFF2-40B4-BE49-F238E27FC236}">
                      <a16:creationId xmlns:a16="http://schemas.microsoft.com/office/drawing/2014/main" id="{DF9402FC-8B95-4888-B6A2-35642BE326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6" y="3280"/>
                  <a:ext cx="155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500" name="Line 53">
                  <a:extLst>
                    <a:ext uri="{FF2B5EF4-FFF2-40B4-BE49-F238E27FC236}">
                      <a16:creationId xmlns:a16="http://schemas.microsoft.com/office/drawing/2014/main" id="{BFF5A4BA-9C3E-44FE-B930-CBF3E5D3F9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2" y="2842"/>
                  <a:ext cx="231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501" name="Line 54">
                  <a:extLst>
                    <a:ext uri="{FF2B5EF4-FFF2-40B4-BE49-F238E27FC236}">
                      <a16:creationId xmlns:a16="http://schemas.microsoft.com/office/drawing/2014/main" id="{F5DD686A-A479-44D1-AEB1-CABAB4DEC2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58" y="2842"/>
                  <a:ext cx="2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502" name="Line 55">
                  <a:extLst>
                    <a:ext uri="{FF2B5EF4-FFF2-40B4-BE49-F238E27FC236}">
                      <a16:creationId xmlns:a16="http://schemas.microsoft.com/office/drawing/2014/main" id="{B29767A9-CC1E-4E4A-8608-2EAA7BFB8D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2" y="2842"/>
                  <a:ext cx="0" cy="5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503" name="Line 56">
                  <a:extLst>
                    <a:ext uri="{FF2B5EF4-FFF2-40B4-BE49-F238E27FC236}">
                      <a16:creationId xmlns:a16="http://schemas.microsoft.com/office/drawing/2014/main" id="{8108E268-7DD0-4568-AFAA-7517A73271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1641" y="2871"/>
                  <a:ext cx="0" cy="5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504" name="Line 57">
                  <a:extLst>
                    <a:ext uri="{FF2B5EF4-FFF2-40B4-BE49-F238E27FC236}">
                      <a16:creationId xmlns:a16="http://schemas.microsoft.com/office/drawing/2014/main" id="{3A215FE8-8006-4988-9E70-65C8FB73A7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2217" y="2871"/>
                  <a:ext cx="0" cy="5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505" name="Line 58">
                  <a:extLst>
                    <a:ext uri="{FF2B5EF4-FFF2-40B4-BE49-F238E27FC236}">
                      <a16:creationId xmlns:a16="http://schemas.microsoft.com/office/drawing/2014/main" id="{7E8F68DC-99B7-4108-BB6A-230463E117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88" y="2842"/>
                  <a:ext cx="0" cy="5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506" name="Line 59">
                  <a:extLst>
                    <a:ext uri="{FF2B5EF4-FFF2-40B4-BE49-F238E27FC236}">
                      <a16:creationId xmlns:a16="http://schemas.microsoft.com/office/drawing/2014/main" id="{D31802C2-2ABF-4567-976A-0C7C7CA314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2160" y="2871"/>
                  <a:ext cx="0" cy="5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507" name="Line 60">
                  <a:extLst>
                    <a:ext uri="{FF2B5EF4-FFF2-40B4-BE49-F238E27FC236}">
                      <a16:creationId xmlns:a16="http://schemas.microsoft.com/office/drawing/2014/main" id="{FA2BA201-A72B-4B8E-BD36-6B251B5929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1584" y="2871"/>
                  <a:ext cx="0" cy="5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508" name="AutoShape 61">
                  <a:extLst>
                    <a:ext uri="{FF2B5EF4-FFF2-40B4-BE49-F238E27FC236}">
                      <a16:creationId xmlns:a16="http://schemas.microsoft.com/office/drawing/2014/main" id="{F70D3172-0368-4365-81D9-C386A0DAC1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3" y="2842"/>
                  <a:ext cx="115" cy="58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l-PL" altLang="pl-PL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09" name="Line 62">
                  <a:extLst>
                    <a:ext uri="{FF2B5EF4-FFF2-40B4-BE49-F238E27FC236}">
                      <a16:creationId xmlns:a16="http://schemas.microsoft.com/office/drawing/2014/main" id="{5CAC4C97-2125-40C1-8244-7393AC189F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2746"/>
                  <a:ext cx="0" cy="17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510" name="Line 81">
                  <a:extLst>
                    <a:ext uri="{FF2B5EF4-FFF2-40B4-BE49-F238E27FC236}">
                      <a16:creationId xmlns:a16="http://schemas.microsoft.com/office/drawing/2014/main" id="{5D4975F8-4E9A-4464-A1B1-816E0001B5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97" y="3418"/>
                  <a:ext cx="80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511" name="Line 82">
                  <a:extLst>
                    <a:ext uri="{FF2B5EF4-FFF2-40B4-BE49-F238E27FC236}">
                      <a16:creationId xmlns:a16="http://schemas.microsoft.com/office/drawing/2014/main" id="{A5B1619D-D93B-404C-A899-3F14BD4FC1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97" y="3360"/>
                  <a:ext cx="0" cy="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512" name="Line 83">
                  <a:extLst>
                    <a:ext uri="{FF2B5EF4-FFF2-40B4-BE49-F238E27FC236}">
                      <a16:creationId xmlns:a16="http://schemas.microsoft.com/office/drawing/2014/main" id="{9EB4A081-DF6D-436A-B907-B33B6F9CA7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70" y="3360"/>
                  <a:ext cx="0" cy="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513" name="Line 84">
                  <a:extLst>
                    <a:ext uri="{FF2B5EF4-FFF2-40B4-BE49-F238E27FC236}">
                      <a16:creationId xmlns:a16="http://schemas.microsoft.com/office/drawing/2014/main" id="{67D42643-4172-437A-95E7-D03807C9FA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15" y="3418"/>
                  <a:ext cx="5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514" name="Line 85">
                  <a:extLst>
                    <a:ext uri="{FF2B5EF4-FFF2-40B4-BE49-F238E27FC236}">
                      <a16:creationId xmlns:a16="http://schemas.microsoft.com/office/drawing/2014/main" id="{20F194BD-B2F2-45E8-9DE4-A943D22871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31" y="3360"/>
                  <a:ext cx="0" cy="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8515" name="Line 86">
                  <a:extLst>
                    <a:ext uri="{FF2B5EF4-FFF2-40B4-BE49-F238E27FC236}">
                      <a16:creationId xmlns:a16="http://schemas.microsoft.com/office/drawing/2014/main" id="{95C9C489-EF68-4F6E-8D85-77B22D12D6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03" y="3360"/>
                  <a:ext cx="0" cy="5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18493" name="Text Box 89">
                <a:extLst>
                  <a:ext uri="{FF2B5EF4-FFF2-40B4-BE49-F238E27FC236}">
                    <a16:creationId xmlns:a16="http://schemas.microsoft.com/office/drawing/2014/main" id="{E44EA549-412E-4546-845F-0759DF94E5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2256"/>
                <a:ext cx="76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l-PL" altLang="pl-PL" sz="1600">
                    <a:latin typeface="Calibri" panose="020F0502020204030204" pitchFamily="34" charset="0"/>
                  </a:rPr>
                  <a:t>1               2</a:t>
                </a:r>
              </a:p>
            </p:txBody>
          </p:sp>
          <p:sp>
            <p:nvSpPr>
              <p:cNvPr id="18494" name="Text Box 90">
                <a:extLst>
                  <a:ext uri="{FF2B5EF4-FFF2-40B4-BE49-F238E27FC236}">
                    <a16:creationId xmlns:a16="http://schemas.microsoft.com/office/drawing/2014/main" id="{05533E2D-5A63-48AD-B1FF-53FE9D8807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2520"/>
                <a:ext cx="163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l-PL" altLang="pl-PL" sz="1000">
                    <a:latin typeface="Calibri" panose="020F0502020204030204" pitchFamily="34" charset="0"/>
                  </a:rPr>
                  <a:t>+ + + + + + + + + - - - - - - - - - - - - - - - - - - - -</a:t>
                </a:r>
              </a:p>
            </p:txBody>
          </p:sp>
          <p:sp>
            <p:nvSpPr>
              <p:cNvPr id="18495" name="Text Box 91">
                <a:extLst>
                  <a:ext uri="{FF2B5EF4-FFF2-40B4-BE49-F238E27FC236}">
                    <a16:creationId xmlns:a16="http://schemas.microsoft.com/office/drawing/2014/main" id="{8F1023C7-6C7E-47CF-BFB2-6530D319BA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2604"/>
                <a:ext cx="163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l-PL" altLang="pl-PL" sz="1000">
                    <a:latin typeface="Calibri" panose="020F0502020204030204" pitchFamily="34" charset="0"/>
                  </a:rPr>
                  <a:t>- - - - - - - - - - - -  + + + + + + + + + + + + + + </a:t>
                </a:r>
              </a:p>
            </p:txBody>
          </p:sp>
          <p:sp>
            <p:nvSpPr>
              <p:cNvPr id="18496" name="Text Box 92">
                <a:extLst>
                  <a:ext uri="{FF2B5EF4-FFF2-40B4-BE49-F238E27FC236}">
                    <a16:creationId xmlns:a16="http://schemas.microsoft.com/office/drawing/2014/main" id="{DF991132-ABB3-40CA-90FF-0357FA81E8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2" y="2992"/>
                <a:ext cx="82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l-PL" altLang="pl-PL" sz="1600">
                    <a:latin typeface="Calibri" panose="020F0502020204030204" pitchFamily="34" charset="0"/>
                  </a:rPr>
                  <a:t>A       B       C       </a:t>
                </a:r>
              </a:p>
            </p:txBody>
          </p:sp>
          <p:sp>
            <p:nvSpPr>
              <p:cNvPr id="18497" name="Text Box 93">
                <a:extLst>
                  <a:ext uri="{FF2B5EF4-FFF2-40B4-BE49-F238E27FC236}">
                    <a16:creationId xmlns:a16="http://schemas.microsoft.com/office/drawing/2014/main" id="{A342E549-D970-4F4D-BDC7-5F685E1772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4" y="3964"/>
                <a:ext cx="82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l-PL" altLang="pl-PL" sz="1600">
                    <a:latin typeface="Calibri" panose="020F0502020204030204" pitchFamily="34" charset="0"/>
                  </a:rPr>
                  <a:t>A    B    C       </a:t>
                </a:r>
              </a:p>
            </p:txBody>
          </p:sp>
        </p:grpSp>
        <p:sp>
          <p:nvSpPr>
            <p:cNvPr id="18488" name="Text Box 175">
              <a:extLst>
                <a:ext uri="{FF2B5EF4-FFF2-40B4-BE49-F238E27FC236}">
                  <a16:creationId xmlns:a16="http://schemas.microsoft.com/office/drawing/2014/main" id="{B2558D23-C763-4D78-A5C6-63F0AFD38B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504"/>
              <a:ext cx="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 altLang="pl-PL" sz="1400"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18489" name="Text Box 176">
              <a:extLst>
                <a:ext uri="{FF2B5EF4-FFF2-40B4-BE49-F238E27FC236}">
                  <a16:creationId xmlns:a16="http://schemas.microsoft.com/office/drawing/2014/main" id="{093F0B85-4B84-48BF-98A0-F940D65BF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216"/>
              <a:ext cx="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 altLang="pl-PL" sz="1400">
                  <a:latin typeface="Calibri" panose="020F0502020204030204" pitchFamily="34" charset="0"/>
                </a:rPr>
                <a:t>mV</a:t>
              </a:r>
            </a:p>
          </p:txBody>
        </p:sp>
      </p:grpSp>
      <p:sp>
        <p:nvSpPr>
          <p:cNvPr id="18440" name="Text Box 141">
            <a:extLst>
              <a:ext uri="{FF2B5EF4-FFF2-40B4-BE49-F238E27FC236}">
                <a16:creationId xmlns:a16="http://schemas.microsoft.com/office/drawing/2014/main" id="{3AB35EE3-55DA-4D58-838F-4E1F97DC5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163" y="6261100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600">
                <a:latin typeface="Calibri" panose="020F0502020204030204" pitchFamily="34" charset="0"/>
              </a:rPr>
              <a:t>A       B   </a:t>
            </a:r>
          </a:p>
        </p:txBody>
      </p:sp>
      <p:sp>
        <p:nvSpPr>
          <p:cNvPr id="18441" name="Line 162">
            <a:extLst>
              <a:ext uri="{FF2B5EF4-FFF2-40B4-BE49-F238E27FC236}">
                <a16:creationId xmlns:a16="http://schemas.microsoft.com/office/drawing/2014/main" id="{0363C147-6943-4AE2-BD70-6EBB8A9592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9638" y="5988050"/>
            <a:ext cx="17367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442" name="Line 165">
            <a:extLst>
              <a:ext uri="{FF2B5EF4-FFF2-40B4-BE49-F238E27FC236}">
                <a16:creationId xmlns:a16="http://schemas.microsoft.com/office/drawing/2014/main" id="{7123F9FB-AA64-4BBD-9DBA-8F6F3A7F03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0125" y="5753100"/>
            <a:ext cx="366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443" name="Line 166">
            <a:extLst>
              <a:ext uri="{FF2B5EF4-FFF2-40B4-BE49-F238E27FC236}">
                <a16:creationId xmlns:a16="http://schemas.microsoft.com/office/drawing/2014/main" id="{0E2017EA-FD35-4D22-89E9-906366A40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1963" y="5753100"/>
            <a:ext cx="2746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444" name="Line 167">
            <a:extLst>
              <a:ext uri="{FF2B5EF4-FFF2-40B4-BE49-F238E27FC236}">
                <a16:creationId xmlns:a16="http://schemas.microsoft.com/office/drawing/2014/main" id="{C53488F0-CF97-4DCF-AB6A-19D8D1915E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5480050"/>
            <a:ext cx="182563" cy="273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445" name="Line 168">
            <a:extLst>
              <a:ext uri="{FF2B5EF4-FFF2-40B4-BE49-F238E27FC236}">
                <a16:creationId xmlns:a16="http://schemas.microsoft.com/office/drawing/2014/main" id="{0EE1C4E8-86FD-4939-ACAF-0615339CCB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46838" y="5480050"/>
            <a:ext cx="182562" cy="273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446" name="Line 170">
            <a:extLst>
              <a:ext uri="{FF2B5EF4-FFF2-40B4-BE49-F238E27FC236}">
                <a16:creationId xmlns:a16="http://schemas.microsoft.com/office/drawing/2014/main" id="{4C796993-F0CD-4733-A494-0A5A6754E0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54763" y="6027738"/>
            <a:ext cx="0" cy="1825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447" name="Line 171">
            <a:extLst>
              <a:ext uri="{FF2B5EF4-FFF2-40B4-BE49-F238E27FC236}">
                <a16:creationId xmlns:a16="http://schemas.microsoft.com/office/drawing/2014/main" id="{3E566A56-8C3D-46B9-BF07-291FB91257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6838" y="6302375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448" name="Line 172">
            <a:extLst>
              <a:ext uri="{FF2B5EF4-FFF2-40B4-BE49-F238E27FC236}">
                <a16:creationId xmlns:a16="http://schemas.microsoft.com/office/drawing/2014/main" id="{2AB9AE24-04EC-44AE-972B-8A7EB080F4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11963" y="6210300"/>
            <a:ext cx="0" cy="9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449" name="Line 173">
            <a:extLst>
              <a:ext uri="{FF2B5EF4-FFF2-40B4-BE49-F238E27FC236}">
                <a16:creationId xmlns:a16="http://schemas.microsoft.com/office/drawing/2014/main" id="{6536BAF8-9354-46E1-9CFF-7E6712AC77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46838" y="6210300"/>
            <a:ext cx="0" cy="9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450" name="Text Box 177">
            <a:extLst>
              <a:ext uri="{FF2B5EF4-FFF2-40B4-BE49-F238E27FC236}">
                <a16:creationId xmlns:a16="http://schemas.microsoft.com/office/drawing/2014/main" id="{14705B47-56E6-4973-AAA1-7EB53670D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963" y="52800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4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8451" name="Text Box 178">
            <a:extLst>
              <a:ext uri="{FF2B5EF4-FFF2-40B4-BE49-F238E27FC236}">
                <a16:creationId xmlns:a16="http://schemas.microsoft.com/office/drawing/2014/main" id="{55E8453E-8003-4089-936D-664F50326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763" y="4960938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400">
                <a:latin typeface="Calibri" panose="020F0502020204030204" pitchFamily="34" charset="0"/>
              </a:rPr>
              <a:t>mV</a:t>
            </a:r>
          </a:p>
        </p:txBody>
      </p:sp>
      <p:sp>
        <p:nvSpPr>
          <p:cNvPr id="18452" name="Text Box 179">
            <a:extLst>
              <a:ext uri="{FF2B5EF4-FFF2-40B4-BE49-F238E27FC236}">
                <a16:creationId xmlns:a16="http://schemas.microsoft.com/office/drawing/2014/main" id="{49CA7C3A-CA37-4461-9B3C-8512E064C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3" y="5570538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400">
                <a:latin typeface="Calibri" panose="020F0502020204030204" pitchFamily="34" charset="0"/>
              </a:rPr>
              <a:t>-90</a:t>
            </a:r>
          </a:p>
        </p:txBody>
      </p:sp>
      <p:grpSp>
        <p:nvGrpSpPr>
          <p:cNvPr id="18453" name="Group 181">
            <a:extLst>
              <a:ext uri="{FF2B5EF4-FFF2-40B4-BE49-F238E27FC236}">
                <a16:creationId xmlns:a16="http://schemas.microsoft.com/office/drawing/2014/main" id="{A81A5169-6A2B-4981-8787-15B28A28C58C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3429000"/>
            <a:ext cx="7632700" cy="3360738"/>
            <a:chOff x="3360" y="2208"/>
            <a:chExt cx="4723" cy="2064"/>
          </a:xfrm>
        </p:grpSpPr>
        <p:sp>
          <p:nvSpPr>
            <p:cNvPr id="18464" name="Rectangle 98">
              <a:extLst>
                <a:ext uri="{FF2B5EF4-FFF2-40B4-BE49-F238E27FC236}">
                  <a16:creationId xmlns:a16="http://schemas.microsoft.com/office/drawing/2014/main" id="{B755F625-A810-47DC-8FBE-EDCD6E352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208"/>
              <a:ext cx="1872" cy="2064"/>
            </a:xfrm>
            <a:prstGeom prst="rect">
              <a:avLst/>
            </a:prstGeom>
            <a:solidFill>
              <a:srgbClr val="FFE1C3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latin typeface="Calibri" panose="020F0502020204030204" pitchFamily="34" charset="0"/>
              </a:endParaRPr>
            </a:p>
          </p:txBody>
        </p:sp>
        <p:sp>
          <p:nvSpPr>
            <p:cNvPr id="18465" name="Text Box 137">
              <a:extLst>
                <a:ext uri="{FF2B5EF4-FFF2-40B4-BE49-F238E27FC236}">
                  <a16:creationId xmlns:a16="http://schemas.microsoft.com/office/drawing/2014/main" id="{F7D688B7-7519-410B-B178-5A574EAE70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256"/>
              <a:ext cx="7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 altLang="pl-PL" sz="1600">
                  <a:latin typeface="Calibri" panose="020F0502020204030204" pitchFamily="34" charset="0"/>
                </a:rPr>
                <a:t>1               2</a:t>
              </a:r>
            </a:p>
          </p:txBody>
        </p:sp>
        <p:sp>
          <p:nvSpPr>
            <p:cNvPr id="18466" name="Text Box 138">
              <a:extLst>
                <a:ext uri="{FF2B5EF4-FFF2-40B4-BE49-F238E27FC236}">
                  <a16:creationId xmlns:a16="http://schemas.microsoft.com/office/drawing/2014/main" id="{3B6F088A-8F1E-457D-97E9-2BC9AA96F5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520"/>
              <a:ext cx="16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 altLang="pl-PL" sz="1000">
                  <a:latin typeface="Calibri" panose="020F0502020204030204" pitchFamily="34" charset="0"/>
                </a:rPr>
                <a:t>+ + + + + + + + + - - - - - - - - - - - - - - - - - - - -</a:t>
              </a:r>
            </a:p>
          </p:txBody>
        </p:sp>
        <p:sp>
          <p:nvSpPr>
            <p:cNvPr id="18467" name="Text Box 139">
              <a:extLst>
                <a:ext uri="{FF2B5EF4-FFF2-40B4-BE49-F238E27FC236}">
                  <a16:creationId xmlns:a16="http://schemas.microsoft.com/office/drawing/2014/main" id="{CDAEAC42-0B0D-4539-B3C6-720E4C45C4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604"/>
              <a:ext cx="16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 altLang="pl-PL" sz="1000">
                  <a:latin typeface="Calibri" panose="020F0502020204030204" pitchFamily="34" charset="0"/>
                </a:rPr>
                <a:t>- - - - - - - - - - - -  + + + + + + + + + + + + + + </a:t>
              </a:r>
            </a:p>
          </p:txBody>
        </p:sp>
        <p:sp>
          <p:nvSpPr>
            <p:cNvPr id="18468" name="Text Box 140">
              <a:extLst>
                <a:ext uri="{FF2B5EF4-FFF2-40B4-BE49-F238E27FC236}">
                  <a16:creationId xmlns:a16="http://schemas.microsoft.com/office/drawing/2014/main" id="{FB429157-6E0B-4B71-8A26-B6D0E47DC1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956"/>
              <a:ext cx="8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 altLang="pl-PL" sz="1600">
                  <a:latin typeface="Calibri" panose="020F0502020204030204" pitchFamily="34" charset="0"/>
                </a:rPr>
                <a:t>A          B      </a:t>
              </a:r>
            </a:p>
          </p:txBody>
        </p:sp>
        <p:sp>
          <p:nvSpPr>
            <p:cNvPr id="18469" name="Line 143">
              <a:extLst>
                <a:ext uri="{FF2B5EF4-FFF2-40B4-BE49-F238E27FC236}">
                  <a16:creationId xmlns:a16="http://schemas.microsoft.com/office/drawing/2014/main" id="{5F2EC449-3406-4387-9FDC-63D530E248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9" y="2458"/>
              <a:ext cx="23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470" name="Line 144">
              <a:extLst>
                <a:ext uri="{FF2B5EF4-FFF2-40B4-BE49-F238E27FC236}">
                  <a16:creationId xmlns:a16="http://schemas.microsoft.com/office/drawing/2014/main" id="{E83DF9A4-8BC9-48F5-8CE0-E3522B91D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5" y="2458"/>
              <a:ext cx="23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471" name="Line 145">
              <a:extLst>
                <a:ext uri="{FF2B5EF4-FFF2-40B4-BE49-F238E27FC236}">
                  <a16:creationId xmlns:a16="http://schemas.microsoft.com/office/drawing/2014/main" id="{3EB90510-203E-473D-A439-016CF414005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800" y="2573"/>
              <a:ext cx="23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472" name="Line 146">
              <a:extLst>
                <a:ext uri="{FF2B5EF4-FFF2-40B4-BE49-F238E27FC236}">
                  <a16:creationId xmlns:a16="http://schemas.microsoft.com/office/drawing/2014/main" id="{96F931E0-E442-4621-BC74-D8AA4B95B20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311" y="2486"/>
              <a:ext cx="0" cy="5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473" name="Line 147">
              <a:extLst>
                <a:ext uri="{FF2B5EF4-FFF2-40B4-BE49-F238E27FC236}">
                  <a16:creationId xmlns:a16="http://schemas.microsoft.com/office/drawing/2014/main" id="{1E24D649-7F13-4596-AA39-45771D0DFD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368" y="2486"/>
              <a:ext cx="0" cy="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474" name="Line 148">
              <a:extLst>
                <a:ext uri="{FF2B5EF4-FFF2-40B4-BE49-F238E27FC236}">
                  <a16:creationId xmlns:a16="http://schemas.microsoft.com/office/drawing/2014/main" id="{752C84CD-8053-4EE0-A615-5519AC639AB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887" y="2717"/>
              <a:ext cx="0" cy="5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475" name="AutoShape 149">
              <a:extLst>
                <a:ext uri="{FF2B5EF4-FFF2-40B4-BE49-F238E27FC236}">
                  <a16:creationId xmlns:a16="http://schemas.microsoft.com/office/drawing/2014/main" id="{45DA82E9-DEF3-4584-8BFF-E70E8DCBE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0" y="2458"/>
              <a:ext cx="115" cy="57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l-PL" altLang="pl-PL">
                <a:latin typeface="Calibri" panose="020F0502020204030204" pitchFamily="34" charset="0"/>
              </a:endParaRPr>
            </a:p>
          </p:txBody>
        </p:sp>
        <p:sp>
          <p:nvSpPr>
            <p:cNvPr id="18476" name="Line 150">
              <a:extLst>
                <a:ext uri="{FF2B5EF4-FFF2-40B4-BE49-F238E27FC236}">
                  <a16:creationId xmlns:a16="http://schemas.microsoft.com/office/drawing/2014/main" id="{88D7A853-39CF-4D51-A06A-0646C16F97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3" y="2861"/>
              <a:ext cx="155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477" name="Line 151">
              <a:extLst>
                <a:ext uri="{FF2B5EF4-FFF2-40B4-BE49-F238E27FC236}">
                  <a16:creationId xmlns:a16="http://schemas.microsoft.com/office/drawing/2014/main" id="{D0310138-41EB-4BC0-8A81-0639692C0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3" y="2630"/>
              <a:ext cx="155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478" name="Line 152">
              <a:extLst>
                <a:ext uri="{FF2B5EF4-FFF2-40B4-BE49-F238E27FC236}">
                  <a16:creationId xmlns:a16="http://schemas.microsoft.com/office/drawing/2014/main" id="{912E1E72-D39D-4596-AFF6-2B68505123F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915" y="2688"/>
              <a:ext cx="0" cy="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479" name="Line 153">
              <a:extLst>
                <a:ext uri="{FF2B5EF4-FFF2-40B4-BE49-F238E27FC236}">
                  <a16:creationId xmlns:a16="http://schemas.microsoft.com/office/drawing/2014/main" id="{D4F66F99-971A-4AB6-A6FB-993F48293B7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858" y="2688"/>
              <a:ext cx="0" cy="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480" name="Line 154">
              <a:extLst>
                <a:ext uri="{FF2B5EF4-FFF2-40B4-BE49-F238E27FC236}">
                  <a16:creationId xmlns:a16="http://schemas.microsoft.com/office/drawing/2014/main" id="{B38118EC-AE0C-4581-8670-B1288918FB6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858" y="2746"/>
              <a:ext cx="0" cy="5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481" name="Line 155">
              <a:extLst>
                <a:ext uri="{FF2B5EF4-FFF2-40B4-BE49-F238E27FC236}">
                  <a16:creationId xmlns:a16="http://schemas.microsoft.com/office/drawing/2014/main" id="{EE70DD8D-AA13-42DB-BF57-F8E6B7A8320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4339" y="2458"/>
              <a:ext cx="0" cy="5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482" name="Line 156">
              <a:extLst>
                <a:ext uri="{FF2B5EF4-FFF2-40B4-BE49-F238E27FC236}">
                  <a16:creationId xmlns:a16="http://schemas.microsoft.com/office/drawing/2014/main" id="{A1E76DCE-FF40-46FD-95C0-3A369E9DC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7" y="2400"/>
              <a:ext cx="0" cy="1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483" name="Line 157">
              <a:extLst>
                <a:ext uri="{FF2B5EF4-FFF2-40B4-BE49-F238E27FC236}">
                  <a16:creationId xmlns:a16="http://schemas.microsoft.com/office/drawing/2014/main" id="{8A94888D-982B-4ADB-A293-4C21BEFC3B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2" y="2986"/>
              <a:ext cx="8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484" name="Line 158">
              <a:extLst>
                <a:ext uri="{FF2B5EF4-FFF2-40B4-BE49-F238E27FC236}">
                  <a16:creationId xmlns:a16="http://schemas.microsoft.com/office/drawing/2014/main" id="{8EB8EF41-CAB7-4705-95CA-0AE2602666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54" y="2928"/>
              <a:ext cx="0" cy="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485" name="Line 159">
              <a:extLst>
                <a:ext uri="{FF2B5EF4-FFF2-40B4-BE49-F238E27FC236}">
                  <a16:creationId xmlns:a16="http://schemas.microsoft.com/office/drawing/2014/main" id="{F956B4F8-EBD9-4EBD-954A-D5CF39D500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2" y="2928"/>
              <a:ext cx="0" cy="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486" name="Line 163">
              <a:extLst>
                <a:ext uri="{FF2B5EF4-FFF2-40B4-BE49-F238E27FC236}">
                  <a16:creationId xmlns:a16="http://schemas.microsoft.com/office/drawing/2014/main" id="{F416A1EF-993C-41A2-AEBE-3D9D1B87B6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3" y="3617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95" name="Elipsa 194">
            <a:extLst>
              <a:ext uri="{FF2B5EF4-FFF2-40B4-BE49-F238E27FC236}">
                <a16:creationId xmlns:a16="http://schemas.microsoft.com/office/drawing/2014/main" id="{A4F17B6F-FC08-4B28-90A0-7FC936741127}"/>
              </a:ext>
            </a:extLst>
          </p:cNvPr>
          <p:cNvSpPr/>
          <p:nvPr/>
        </p:nvSpPr>
        <p:spPr>
          <a:xfrm>
            <a:off x="2987675" y="5229225"/>
            <a:ext cx="576263" cy="5032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197" name="Łącznik prosty ze strzałką 196">
            <a:extLst>
              <a:ext uri="{FF2B5EF4-FFF2-40B4-BE49-F238E27FC236}">
                <a16:creationId xmlns:a16="http://schemas.microsoft.com/office/drawing/2014/main" id="{AC280A0C-A298-42E8-86CB-0AFE41D2430D}"/>
              </a:ext>
            </a:extLst>
          </p:cNvPr>
          <p:cNvCxnSpPr/>
          <p:nvPr/>
        </p:nvCxnSpPr>
        <p:spPr>
          <a:xfrm rot="5400000" flipH="1" flipV="1">
            <a:off x="3169444" y="5336381"/>
            <a:ext cx="2159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Elipsa 206">
            <a:extLst>
              <a:ext uri="{FF2B5EF4-FFF2-40B4-BE49-F238E27FC236}">
                <a16:creationId xmlns:a16="http://schemas.microsoft.com/office/drawing/2014/main" id="{C5299EB6-F8DB-430D-BFF2-90C970427D73}"/>
              </a:ext>
            </a:extLst>
          </p:cNvPr>
          <p:cNvSpPr/>
          <p:nvPr/>
        </p:nvSpPr>
        <p:spPr>
          <a:xfrm>
            <a:off x="7596188" y="5084763"/>
            <a:ext cx="576262" cy="5048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208" name="Łącznik prosty ze strzałką 207">
            <a:extLst>
              <a:ext uri="{FF2B5EF4-FFF2-40B4-BE49-F238E27FC236}">
                <a16:creationId xmlns:a16="http://schemas.microsoft.com/office/drawing/2014/main" id="{0918AB59-A3F9-4BC8-A631-5C12022D2105}"/>
              </a:ext>
            </a:extLst>
          </p:cNvPr>
          <p:cNvCxnSpPr/>
          <p:nvPr/>
        </p:nvCxnSpPr>
        <p:spPr>
          <a:xfrm rot="10800000">
            <a:off x="3059113" y="5300663"/>
            <a:ext cx="217487" cy="14446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Łącznik prosty ze strzałką 210">
            <a:extLst>
              <a:ext uri="{FF2B5EF4-FFF2-40B4-BE49-F238E27FC236}">
                <a16:creationId xmlns:a16="http://schemas.microsoft.com/office/drawing/2014/main" id="{BD0F70B7-F0AB-4E05-9DC4-C2AC310149B3}"/>
              </a:ext>
            </a:extLst>
          </p:cNvPr>
          <p:cNvCxnSpPr/>
          <p:nvPr/>
        </p:nvCxnSpPr>
        <p:spPr>
          <a:xfrm rot="5400000" flipH="1" flipV="1">
            <a:off x="3169444" y="5336381"/>
            <a:ext cx="2159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Łącznik prosty ze strzałką 211">
            <a:extLst>
              <a:ext uri="{FF2B5EF4-FFF2-40B4-BE49-F238E27FC236}">
                <a16:creationId xmlns:a16="http://schemas.microsoft.com/office/drawing/2014/main" id="{954DB871-3798-4676-8267-4CB95B35C575}"/>
              </a:ext>
            </a:extLst>
          </p:cNvPr>
          <p:cNvCxnSpPr>
            <a:endCxn id="195" idx="7"/>
          </p:cNvCxnSpPr>
          <p:nvPr/>
        </p:nvCxnSpPr>
        <p:spPr>
          <a:xfrm flipV="1">
            <a:off x="3276600" y="5302250"/>
            <a:ext cx="203200" cy="1428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Łącznik prosty ze strzałką 214">
            <a:extLst>
              <a:ext uri="{FF2B5EF4-FFF2-40B4-BE49-F238E27FC236}">
                <a16:creationId xmlns:a16="http://schemas.microsoft.com/office/drawing/2014/main" id="{8F0B1BB3-0477-40E4-9D9E-597F3E75B892}"/>
              </a:ext>
            </a:extLst>
          </p:cNvPr>
          <p:cNvCxnSpPr/>
          <p:nvPr/>
        </p:nvCxnSpPr>
        <p:spPr>
          <a:xfrm rot="5400000" flipH="1" flipV="1">
            <a:off x="3169444" y="5336381"/>
            <a:ext cx="2159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Łącznik prosty ze strzałką 215">
            <a:extLst>
              <a:ext uri="{FF2B5EF4-FFF2-40B4-BE49-F238E27FC236}">
                <a16:creationId xmlns:a16="http://schemas.microsoft.com/office/drawing/2014/main" id="{35721D57-8E24-4CB5-BBEA-ED2A32BA969F}"/>
              </a:ext>
            </a:extLst>
          </p:cNvPr>
          <p:cNvCxnSpPr/>
          <p:nvPr/>
        </p:nvCxnSpPr>
        <p:spPr>
          <a:xfrm flipV="1">
            <a:off x="7885113" y="5157788"/>
            <a:ext cx="203200" cy="1412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Łącznik prosty ze strzałką 217">
            <a:extLst>
              <a:ext uri="{FF2B5EF4-FFF2-40B4-BE49-F238E27FC236}">
                <a16:creationId xmlns:a16="http://schemas.microsoft.com/office/drawing/2014/main" id="{05F0AB43-B909-4B2B-A405-6AD15878C191}"/>
              </a:ext>
            </a:extLst>
          </p:cNvPr>
          <p:cNvCxnSpPr>
            <a:cxnSpLocks/>
            <a:endCxn id="207" idx="1"/>
          </p:cNvCxnSpPr>
          <p:nvPr/>
        </p:nvCxnSpPr>
        <p:spPr>
          <a:xfrm flipH="1" flipV="1">
            <a:off x="7680580" y="5158693"/>
            <a:ext cx="204534" cy="1419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177800"/>
            <a:ext cx="9144000" cy="5732463"/>
            <a:chOff x="0" y="177800"/>
            <a:chExt cx="9144000" cy="5732463"/>
          </a:xfrm>
        </p:grpSpPr>
        <p:sp>
          <p:nvSpPr>
            <p:cNvPr id="3" name="Text Box 7"/>
            <p:cNvSpPr txBox="1">
              <a:spLocks noChangeArrowheads="1"/>
            </p:cNvSpPr>
            <p:nvPr/>
          </p:nvSpPr>
          <p:spPr bwMode="auto">
            <a:xfrm>
              <a:off x="53975" y="692150"/>
              <a:ext cx="88392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l-PL" sz="2800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Zmiany </a:t>
              </a:r>
              <a:r>
                <a:rPr lang="pl-PL" sz="2800" dirty="0" err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elektrotoniczne</a:t>
              </a:r>
              <a:r>
                <a:rPr lang="pl-PL" sz="2800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 (</a:t>
              </a:r>
              <a:r>
                <a:rPr lang="pl-PL" sz="2800" dirty="0" err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katelektrotonus</a:t>
              </a:r>
              <a:r>
                <a:rPr lang="pl-PL" sz="2800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) </a:t>
              </a:r>
            </a:p>
          </p:txBody>
        </p:sp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0" y="1196975"/>
              <a:ext cx="6732588" cy="161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Times New Roman" pitchFamily="18" charset="0"/>
                </a:rPr>
                <a:t>Stopniowalne zmiany depolaryzacyjne (jak pod katodą)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Times New Roman" pitchFamily="18" charset="0"/>
                </a:rPr>
                <a:t>występowanie miejscowe,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Times New Roman" pitchFamily="18" charset="0"/>
                </a:rPr>
                <a:t>przenoszą się z dekrementem (z zanikiem depolaryzacji).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Times New Roman" pitchFamily="18" charset="0"/>
                </a:rPr>
                <a:t>Zmiany te mogą się sumować i jeżeli będą dostatecznie  silne, mogą wywołać potencjał czynnościowy</a:t>
              </a:r>
            </a:p>
          </p:txBody>
        </p:sp>
        <p:grpSp>
          <p:nvGrpSpPr>
            <p:cNvPr id="5" name="Grupa 33"/>
            <p:cNvGrpSpPr>
              <a:grpSpLocks/>
            </p:cNvGrpSpPr>
            <p:nvPr/>
          </p:nvGrpSpPr>
          <p:grpSpPr bwMode="auto">
            <a:xfrm>
              <a:off x="4356100" y="2420938"/>
              <a:ext cx="4787900" cy="3311525"/>
              <a:chOff x="4355976" y="3933056"/>
              <a:chExt cx="4788024" cy="2924944"/>
            </a:xfrm>
          </p:grpSpPr>
          <p:grpSp>
            <p:nvGrpSpPr>
              <p:cNvPr id="20" name="Grupa 12"/>
              <p:cNvGrpSpPr>
                <a:grpSpLocks/>
              </p:cNvGrpSpPr>
              <p:nvPr/>
            </p:nvGrpSpPr>
            <p:grpSpPr bwMode="auto">
              <a:xfrm>
                <a:off x="4355976" y="3933056"/>
                <a:ext cx="4788024" cy="2924944"/>
                <a:chOff x="4355976" y="3933056"/>
                <a:chExt cx="4788024" cy="2924944"/>
              </a:xfrm>
            </p:grpSpPr>
            <p:pic>
              <p:nvPicPr>
                <p:cNvPr id="39" name="Obraz 10" descr="422px-Action_potential_vert.jp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99992" y="4067657"/>
                  <a:ext cx="4644008" cy="27903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Prostokąt 39"/>
                <p:cNvSpPr/>
                <p:nvPr/>
              </p:nvSpPr>
              <p:spPr>
                <a:xfrm>
                  <a:off x="4355976" y="3933056"/>
                  <a:ext cx="360372" cy="3603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l-PL"/>
                </a:p>
              </p:txBody>
            </p:sp>
          </p:grpSp>
          <p:grpSp>
            <p:nvGrpSpPr>
              <p:cNvPr id="21" name="Group 2"/>
              <p:cNvGrpSpPr>
                <a:grpSpLocks/>
              </p:cNvGrpSpPr>
              <p:nvPr/>
            </p:nvGrpSpPr>
            <p:grpSpPr bwMode="auto">
              <a:xfrm>
                <a:off x="5436096" y="5877272"/>
                <a:ext cx="373063" cy="538163"/>
                <a:chOff x="5586" y="3969"/>
                <a:chExt cx="586" cy="849"/>
              </a:xfrm>
            </p:grpSpPr>
            <p:sp>
              <p:nvSpPr>
                <p:cNvPr id="37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5586" y="3969"/>
                  <a:ext cx="586" cy="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Aft>
                      <a:spcPts val="1000"/>
                    </a:spcAft>
                  </a:pPr>
                  <a:r>
                    <a:rPr lang="pl-PL" altLang="pl-PL" b="1">
                      <a:latin typeface="Calibri" pitchFamily="34" charset="0"/>
                    </a:rPr>
                    <a:t>1</a:t>
                  </a:r>
                  <a:endParaRPr lang="pl-PL" altLang="pl-PL">
                    <a:latin typeface="Calibri" pitchFamily="34" charset="0"/>
                  </a:endParaRPr>
                </a:p>
              </p:txBody>
            </p:sp>
            <p:sp>
              <p:nvSpPr>
                <p:cNvPr id="38" name="Oval 4"/>
                <p:cNvSpPr>
                  <a:spLocks noChangeArrowheads="1"/>
                </p:cNvSpPr>
                <p:nvPr/>
              </p:nvSpPr>
              <p:spPr bwMode="auto">
                <a:xfrm>
                  <a:off x="5586" y="4062"/>
                  <a:ext cx="420" cy="378"/>
                </a:xfrm>
                <a:prstGeom prst="ellips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pl-PL" altLang="pl-PL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2" name="Group 2"/>
              <p:cNvGrpSpPr>
                <a:grpSpLocks/>
              </p:cNvGrpSpPr>
              <p:nvPr/>
            </p:nvGrpSpPr>
            <p:grpSpPr bwMode="auto">
              <a:xfrm>
                <a:off x="5940152" y="5949278"/>
                <a:ext cx="373063" cy="369551"/>
                <a:chOff x="5586" y="3969"/>
                <a:chExt cx="586" cy="583"/>
              </a:xfrm>
            </p:grpSpPr>
            <p:sp>
              <p:nvSpPr>
                <p:cNvPr id="35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5586" y="3969"/>
                  <a:ext cx="586" cy="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Aft>
                      <a:spcPts val="1000"/>
                    </a:spcAft>
                  </a:pPr>
                  <a:r>
                    <a:rPr lang="pl-PL" altLang="pl-PL" b="1">
                      <a:latin typeface="Calibri" pitchFamily="34" charset="0"/>
                    </a:rPr>
                    <a:t>2</a:t>
                  </a:r>
                  <a:endParaRPr lang="pl-PL" altLang="pl-PL">
                    <a:latin typeface="Calibri" pitchFamily="34" charset="0"/>
                  </a:endParaRPr>
                </a:p>
              </p:txBody>
            </p:sp>
            <p:sp>
              <p:nvSpPr>
                <p:cNvPr id="36" name="Oval 4"/>
                <p:cNvSpPr>
                  <a:spLocks noChangeArrowheads="1"/>
                </p:cNvSpPr>
                <p:nvPr/>
              </p:nvSpPr>
              <p:spPr bwMode="auto">
                <a:xfrm>
                  <a:off x="5586" y="4062"/>
                  <a:ext cx="420" cy="378"/>
                </a:xfrm>
                <a:prstGeom prst="ellips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pl-PL" altLang="pl-PL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3" name="Group 2"/>
              <p:cNvGrpSpPr>
                <a:grpSpLocks/>
              </p:cNvGrpSpPr>
              <p:nvPr/>
            </p:nvGrpSpPr>
            <p:grpSpPr bwMode="auto">
              <a:xfrm>
                <a:off x="6084168" y="5085184"/>
                <a:ext cx="373063" cy="369551"/>
                <a:chOff x="5586" y="3969"/>
                <a:chExt cx="586" cy="583"/>
              </a:xfrm>
            </p:grpSpPr>
            <p:sp>
              <p:nvSpPr>
                <p:cNvPr id="33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5586" y="3969"/>
                  <a:ext cx="586" cy="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Aft>
                      <a:spcPts val="1000"/>
                    </a:spcAft>
                  </a:pPr>
                  <a:r>
                    <a:rPr lang="pl-PL" altLang="pl-PL" b="1">
                      <a:latin typeface="Calibri" pitchFamily="34" charset="0"/>
                    </a:rPr>
                    <a:t>3</a:t>
                  </a:r>
                  <a:endParaRPr lang="pl-PL" altLang="pl-PL">
                    <a:latin typeface="Calibri" pitchFamily="34" charset="0"/>
                  </a:endParaRPr>
                </a:p>
              </p:txBody>
            </p:sp>
            <p:sp>
              <p:nvSpPr>
                <p:cNvPr id="34" name="Oval 4"/>
                <p:cNvSpPr>
                  <a:spLocks noChangeArrowheads="1"/>
                </p:cNvSpPr>
                <p:nvPr/>
              </p:nvSpPr>
              <p:spPr bwMode="auto">
                <a:xfrm>
                  <a:off x="5586" y="4062"/>
                  <a:ext cx="420" cy="378"/>
                </a:xfrm>
                <a:prstGeom prst="ellips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pl-PL" altLang="pl-PL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4" name="Group 2"/>
              <p:cNvGrpSpPr>
                <a:grpSpLocks/>
              </p:cNvGrpSpPr>
              <p:nvPr/>
            </p:nvGrpSpPr>
            <p:grpSpPr bwMode="auto">
              <a:xfrm>
                <a:off x="6876256" y="5157192"/>
                <a:ext cx="373063" cy="369551"/>
                <a:chOff x="5586" y="3969"/>
                <a:chExt cx="586" cy="583"/>
              </a:xfrm>
            </p:grpSpPr>
            <p:sp>
              <p:nvSpPr>
                <p:cNvPr id="31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5586" y="3969"/>
                  <a:ext cx="586" cy="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Aft>
                      <a:spcPts val="1000"/>
                    </a:spcAft>
                  </a:pPr>
                  <a:r>
                    <a:rPr lang="pl-PL" altLang="pl-PL" b="1">
                      <a:latin typeface="Calibri" pitchFamily="34" charset="0"/>
                    </a:rPr>
                    <a:t>4</a:t>
                  </a:r>
                  <a:endParaRPr lang="pl-PL" altLang="pl-PL">
                    <a:latin typeface="Calibri" pitchFamily="34" charset="0"/>
                  </a:endParaRPr>
                </a:p>
              </p:txBody>
            </p:sp>
            <p:sp>
              <p:nvSpPr>
                <p:cNvPr id="32" name="Oval 4"/>
                <p:cNvSpPr>
                  <a:spLocks noChangeArrowheads="1"/>
                </p:cNvSpPr>
                <p:nvPr/>
              </p:nvSpPr>
              <p:spPr bwMode="auto">
                <a:xfrm>
                  <a:off x="5586" y="4062"/>
                  <a:ext cx="420" cy="378"/>
                </a:xfrm>
                <a:prstGeom prst="ellips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pl-PL" altLang="pl-PL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5" name="Group 2"/>
              <p:cNvGrpSpPr>
                <a:grpSpLocks/>
              </p:cNvGrpSpPr>
              <p:nvPr/>
            </p:nvGrpSpPr>
            <p:grpSpPr bwMode="auto">
              <a:xfrm>
                <a:off x="7236296" y="6165304"/>
                <a:ext cx="373063" cy="369551"/>
                <a:chOff x="5586" y="3969"/>
                <a:chExt cx="586" cy="583"/>
              </a:xfrm>
            </p:grpSpPr>
            <p:sp>
              <p:nvSpPr>
                <p:cNvPr id="29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5586" y="3969"/>
                  <a:ext cx="586" cy="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Aft>
                      <a:spcPts val="1000"/>
                    </a:spcAft>
                  </a:pPr>
                  <a:r>
                    <a:rPr lang="pl-PL" altLang="pl-PL" b="1">
                      <a:latin typeface="Calibri" pitchFamily="34" charset="0"/>
                    </a:rPr>
                    <a:t>5</a:t>
                  </a:r>
                  <a:endParaRPr lang="pl-PL" altLang="pl-PL">
                    <a:latin typeface="Calibri" pitchFamily="34" charset="0"/>
                  </a:endParaRPr>
                </a:p>
              </p:txBody>
            </p:sp>
            <p:sp>
              <p:nvSpPr>
                <p:cNvPr id="30" name="Oval 4"/>
                <p:cNvSpPr>
                  <a:spLocks noChangeArrowheads="1"/>
                </p:cNvSpPr>
                <p:nvPr/>
              </p:nvSpPr>
              <p:spPr bwMode="auto">
                <a:xfrm>
                  <a:off x="5586" y="4062"/>
                  <a:ext cx="420" cy="378"/>
                </a:xfrm>
                <a:prstGeom prst="ellips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pl-PL" altLang="pl-PL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6" name="Group 2"/>
              <p:cNvGrpSpPr>
                <a:grpSpLocks/>
              </p:cNvGrpSpPr>
              <p:nvPr/>
            </p:nvGrpSpPr>
            <p:grpSpPr bwMode="auto">
              <a:xfrm>
                <a:off x="8244408" y="5877272"/>
                <a:ext cx="373063" cy="369551"/>
                <a:chOff x="5586" y="3969"/>
                <a:chExt cx="586" cy="583"/>
              </a:xfrm>
            </p:grpSpPr>
            <p:sp>
              <p:nvSpPr>
                <p:cNvPr id="27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5586" y="3969"/>
                  <a:ext cx="586" cy="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Aft>
                      <a:spcPts val="1000"/>
                    </a:spcAft>
                  </a:pPr>
                  <a:r>
                    <a:rPr lang="pl-PL" altLang="pl-PL" b="1">
                      <a:latin typeface="Calibri" pitchFamily="34" charset="0"/>
                    </a:rPr>
                    <a:t>1</a:t>
                  </a:r>
                  <a:endParaRPr lang="pl-PL" altLang="pl-PL">
                    <a:latin typeface="Calibri" pitchFamily="34" charset="0"/>
                  </a:endParaRPr>
                </a:p>
              </p:txBody>
            </p:sp>
            <p:sp>
              <p:nvSpPr>
                <p:cNvPr id="28" name="Oval 4"/>
                <p:cNvSpPr>
                  <a:spLocks noChangeArrowheads="1"/>
                </p:cNvSpPr>
                <p:nvPr/>
              </p:nvSpPr>
              <p:spPr bwMode="auto">
                <a:xfrm>
                  <a:off x="5586" y="4062"/>
                  <a:ext cx="420" cy="378"/>
                </a:xfrm>
                <a:prstGeom prst="ellips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pl-PL" altLang="pl-PL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0" y="2852738"/>
              <a:ext cx="4500563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l-PL" sz="2800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Potencjał czynnościowy</a:t>
              </a: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0" y="3279775"/>
              <a:ext cx="4572000" cy="193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Times New Roman" pitchFamily="18" charset="0"/>
                </a:rPr>
                <a:t>niestopniowalny,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Times New Roman" pitchFamily="18" charset="0"/>
                </a:rPr>
                <a:t>wysokowoltażowy</a:t>
              </a:r>
              <a:r>
                <a:rPr lang="pl-PL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Times New Roman" pitchFamily="18" charset="0"/>
                </a:rPr>
                <a:t> i krótkotrwały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Times New Roman" pitchFamily="18" charset="0"/>
                </a:rPr>
                <a:t>według zasady </a:t>
              </a:r>
              <a:r>
                <a:rPr lang="pl-PL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Times New Roman" pitchFamily="18" charset="0"/>
                </a:rPr>
                <a:t>„wszystko albo nic”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Times New Roman" pitchFamily="18" charset="0"/>
                </a:rPr>
                <a:t>Jest zawsze taki sam – amplituda 120 </a:t>
              </a:r>
              <a:r>
                <a:rPr lang="pl-PL" sz="20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Times New Roman" pitchFamily="18" charset="0"/>
                </a:rPr>
                <a:t>mV</a:t>
              </a:r>
              <a:r>
                <a:rPr lang="pl-PL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Times New Roman" pitchFamily="18" charset="0"/>
                </a:rPr>
                <a:t>.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Times New Roman" pitchFamily="18" charset="0"/>
                </a:rPr>
                <a:t>Przenoszony jest na dalsze odległości bez dekrementu, w sposób </a:t>
              </a:r>
              <a:r>
                <a:rPr lang="pl-PL" sz="20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Times New Roman" pitchFamily="18" charset="0"/>
                </a:rPr>
                <a:t>regeneratywny</a:t>
              </a:r>
              <a:endParaRPr 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endParaRPr>
            </a:p>
          </p:txBody>
        </p:sp>
        <p:grpSp>
          <p:nvGrpSpPr>
            <p:cNvPr id="8" name="Grupa 35"/>
            <p:cNvGrpSpPr>
              <a:grpSpLocks/>
            </p:cNvGrpSpPr>
            <p:nvPr/>
          </p:nvGrpSpPr>
          <p:grpSpPr bwMode="auto">
            <a:xfrm>
              <a:off x="7308850" y="765175"/>
              <a:ext cx="373063" cy="417513"/>
              <a:chOff x="7596336" y="764704"/>
              <a:chExt cx="373053" cy="418500"/>
            </a:xfrm>
          </p:grpSpPr>
          <p:sp>
            <p:nvSpPr>
              <p:cNvPr id="18" name="Text Box 3"/>
              <p:cNvSpPr txBox="1">
                <a:spLocks noChangeArrowheads="1"/>
              </p:cNvSpPr>
              <p:nvPr/>
            </p:nvSpPr>
            <p:spPr bwMode="auto">
              <a:xfrm>
                <a:off x="7596336" y="764704"/>
                <a:ext cx="373053" cy="41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pl-PL" altLang="pl-PL" b="1">
                    <a:latin typeface="Calibri" pitchFamily="34" charset="0"/>
                  </a:rPr>
                  <a:t>2</a:t>
                </a:r>
                <a:endParaRPr lang="pl-PL" altLang="pl-PL">
                  <a:latin typeface="Calibri" pitchFamily="34" charset="0"/>
                </a:endParaRPr>
              </a:p>
            </p:txBody>
          </p:sp>
          <p:sp>
            <p:nvSpPr>
              <p:cNvPr id="19" name="Oval 4"/>
              <p:cNvSpPr>
                <a:spLocks noChangeArrowheads="1"/>
              </p:cNvSpPr>
              <p:nvPr/>
            </p:nvSpPr>
            <p:spPr bwMode="auto">
              <a:xfrm>
                <a:off x="7596336" y="836712"/>
                <a:ext cx="267376" cy="271343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l-PL" altLang="pl-PL">
                  <a:latin typeface="Calibri" pitchFamily="34" charset="0"/>
                </a:endParaRPr>
              </a:p>
            </p:txBody>
          </p:sp>
        </p:grpSp>
        <p:grpSp>
          <p:nvGrpSpPr>
            <p:cNvPr id="9" name="Grupa 36"/>
            <p:cNvGrpSpPr>
              <a:grpSpLocks/>
            </p:cNvGrpSpPr>
            <p:nvPr/>
          </p:nvGrpSpPr>
          <p:grpSpPr bwMode="auto">
            <a:xfrm>
              <a:off x="4067175" y="2924175"/>
              <a:ext cx="373063" cy="369888"/>
              <a:chOff x="7596336" y="764704"/>
              <a:chExt cx="373053" cy="369332"/>
            </a:xfrm>
          </p:grpSpPr>
          <p:sp>
            <p:nvSpPr>
              <p:cNvPr id="16" name="Text Box 3"/>
              <p:cNvSpPr txBox="1">
                <a:spLocks noChangeArrowheads="1"/>
              </p:cNvSpPr>
              <p:nvPr/>
            </p:nvSpPr>
            <p:spPr bwMode="auto">
              <a:xfrm>
                <a:off x="7596336" y="764704"/>
                <a:ext cx="37305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pl-PL" altLang="pl-PL" b="1">
                    <a:latin typeface="Calibri" pitchFamily="34" charset="0"/>
                  </a:rPr>
                  <a:t>3</a:t>
                </a:r>
                <a:endParaRPr lang="pl-PL" altLang="pl-PL">
                  <a:latin typeface="Calibri" pitchFamily="34" charset="0"/>
                </a:endParaRPr>
              </a:p>
            </p:txBody>
          </p:sp>
          <p:sp>
            <p:nvSpPr>
              <p:cNvPr id="17" name="Oval 4"/>
              <p:cNvSpPr>
                <a:spLocks noChangeArrowheads="1"/>
              </p:cNvSpPr>
              <p:nvPr/>
            </p:nvSpPr>
            <p:spPr bwMode="auto">
              <a:xfrm>
                <a:off x="7596336" y="836712"/>
                <a:ext cx="267376" cy="271343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l-PL" altLang="pl-PL">
                  <a:latin typeface="Calibri" pitchFamily="34" charset="0"/>
                </a:endParaRPr>
              </a:p>
            </p:txBody>
          </p:sp>
        </p:grp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260350" y="5391150"/>
              <a:ext cx="88392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l-PL" sz="2800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Potencjał krytyczny</a:t>
              </a:r>
            </a:p>
          </p:txBody>
        </p:sp>
        <p:cxnSp>
          <p:nvCxnSpPr>
            <p:cNvPr id="11" name="Łącznik prosty 42"/>
            <p:cNvCxnSpPr/>
            <p:nvPr/>
          </p:nvCxnSpPr>
          <p:spPr>
            <a:xfrm>
              <a:off x="3276600" y="5661025"/>
              <a:ext cx="574675" cy="0"/>
            </a:xfrm>
            <a:prstGeom prst="line">
              <a:avLst/>
            </a:prstGeom>
            <a:ln w="508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25" y="177800"/>
              <a:ext cx="2771775" cy="254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upa 36"/>
            <p:cNvGrpSpPr>
              <a:grpSpLocks/>
            </p:cNvGrpSpPr>
            <p:nvPr/>
          </p:nvGrpSpPr>
          <p:grpSpPr bwMode="auto">
            <a:xfrm>
              <a:off x="6156325" y="836613"/>
              <a:ext cx="373063" cy="366712"/>
              <a:chOff x="7596336" y="764704"/>
              <a:chExt cx="373053" cy="366162"/>
            </a:xfrm>
          </p:grpSpPr>
          <p:sp>
            <p:nvSpPr>
              <p:cNvPr id="14" name="Text Box 3"/>
              <p:cNvSpPr txBox="1">
                <a:spLocks noChangeArrowheads="1"/>
              </p:cNvSpPr>
              <p:nvPr/>
            </p:nvSpPr>
            <p:spPr bwMode="auto">
              <a:xfrm>
                <a:off x="7596336" y="764704"/>
                <a:ext cx="373053" cy="366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pl-PL" altLang="pl-PL" b="1">
                    <a:latin typeface="Calibri" pitchFamily="34" charset="0"/>
                  </a:rPr>
                  <a:t>2</a:t>
                </a:r>
                <a:endParaRPr lang="pl-PL" altLang="pl-PL">
                  <a:latin typeface="Calibri" pitchFamily="34" charset="0"/>
                </a:endParaRPr>
              </a:p>
            </p:txBody>
          </p:sp>
          <p:sp>
            <p:nvSpPr>
              <p:cNvPr id="15" name="Oval 4"/>
              <p:cNvSpPr>
                <a:spLocks noChangeArrowheads="1"/>
              </p:cNvSpPr>
              <p:nvPr/>
            </p:nvSpPr>
            <p:spPr bwMode="auto">
              <a:xfrm>
                <a:off x="7596336" y="836712"/>
                <a:ext cx="267376" cy="271343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l-PL" altLang="pl-PL">
                  <a:latin typeface="Calibri" pitchFamily="34" charset="0"/>
                </a:endParaRPr>
              </a:p>
            </p:txBody>
          </p:sp>
        </p:grpSp>
      </p:grp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-396875" y="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Stopnie depolaryzacji</a:t>
            </a: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107950" y="581818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granica pomiędzy zmianami </a:t>
            </a:r>
            <a:r>
              <a:rPr lang="pl-PL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katelektrotonicznymi</a:t>
            </a:r>
            <a:r>
              <a:rPr lang="pl-PL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, a potencjałem czynnościowym. Wynosi 55mV. Jeśli amplituda zmian </a:t>
            </a:r>
            <a:r>
              <a:rPr lang="pl-PL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katelektrotonicznych</a:t>
            </a:r>
            <a:r>
              <a:rPr lang="pl-PL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 osiągnie taką amplitudę, powstaje potencjał czynnościowy</a:t>
            </a:r>
            <a:endParaRPr lang="pl-PL" sz="20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5636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34925" y="-6350"/>
            <a:ext cx="9109075" cy="6864350"/>
            <a:chOff x="34925" y="-6350"/>
            <a:chExt cx="9109075" cy="6864350"/>
          </a:xfrm>
        </p:grpSpPr>
        <p:sp>
          <p:nvSpPr>
            <p:cNvPr id="3" name="Text Box 7"/>
            <p:cNvSpPr txBox="1">
              <a:spLocks noChangeArrowheads="1"/>
            </p:cNvSpPr>
            <p:nvPr/>
          </p:nvSpPr>
          <p:spPr bwMode="auto">
            <a:xfrm>
              <a:off x="395288" y="188913"/>
              <a:ext cx="3960812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l-PL" sz="280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anelektrotonus</a:t>
              </a:r>
            </a:p>
          </p:txBody>
        </p:sp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34925" y="692150"/>
              <a:ext cx="5329238" cy="2246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l-PL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Times New Roman" pitchFamily="18" charset="0"/>
                </a:rPr>
                <a:t>Stopniowalne zmiany </a:t>
              </a:r>
              <a:r>
                <a:rPr lang="pl-PL" sz="20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Times New Roman" pitchFamily="18" charset="0"/>
                </a:rPr>
                <a:t>hiperpolaryzacyjne</a:t>
              </a:r>
              <a:r>
                <a:rPr lang="pl-PL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Times New Roman" pitchFamily="18" charset="0"/>
                </a:rPr>
                <a:t> (jak pod anodą)</a:t>
              </a:r>
            </a:p>
            <a:p>
              <a:pPr>
                <a:defRPr/>
              </a:pPr>
              <a:r>
                <a:rPr lang="pl-PL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Times New Roman" pitchFamily="18" charset="0"/>
                </a:rPr>
                <a:t>występowanie miejscowe, </a:t>
              </a:r>
            </a:p>
            <a:p>
              <a:pPr>
                <a:defRPr/>
              </a:pPr>
              <a:r>
                <a:rPr lang="pl-PL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Times New Roman" pitchFamily="18" charset="0"/>
                </a:rPr>
                <a:t>przenoszą się z dekrementem (z zanikiem </a:t>
              </a:r>
              <a:r>
                <a:rPr lang="pl-PL" sz="20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Times New Roman" pitchFamily="18" charset="0"/>
                </a:rPr>
                <a:t>hiperpolaryzacji</a:t>
              </a:r>
              <a:r>
                <a:rPr lang="pl-PL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Times New Roman" pitchFamily="18" charset="0"/>
                </a:rPr>
                <a:t>). </a:t>
              </a:r>
            </a:p>
            <a:p>
              <a:pPr>
                <a:defRPr/>
              </a:pPr>
              <a:r>
                <a:rPr lang="pl-PL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Times New Roman" pitchFamily="18" charset="0"/>
                </a:rPr>
                <a:t>Zmiany te mogą się sumować i jeżeli będą dostatecznie  silne, mogą hamować neuron</a:t>
              </a:r>
            </a:p>
          </p:txBody>
        </p:sp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475" y="-6350"/>
              <a:ext cx="3692525" cy="357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3500438"/>
              <a:ext cx="8593138" cy="3357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3316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G08_2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76700"/>
            <a:ext cx="579596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a 1"/>
          <p:cNvGrpSpPr/>
          <p:nvPr/>
        </p:nvGrpSpPr>
        <p:grpSpPr>
          <a:xfrm>
            <a:off x="0" y="0"/>
            <a:ext cx="9090025" cy="6734175"/>
            <a:chOff x="0" y="0"/>
            <a:chExt cx="9090025" cy="6734175"/>
          </a:xfrm>
        </p:grpSpPr>
        <p:pic>
          <p:nvPicPr>
            <p:cNvPr id="3" name="Obraz 3" descr="przewodz poten czyn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6850"/>
              <a:ext cx="4627563" cy="427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Obraz 4" descr="propagacja impulsu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5775"/>
              <a:ext cx="4221163" cy="409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0" y="4508500"/>
              <a:ext cx="3851275" cy="222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l-PL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Przewodzenie impulsu we włóknie:</a:t>
              </a:r>
            </a:p>
            <a:p>
              <a:pPr>
                <a:spcBef>
                  <a:spcPts val="600"/>
                </a:spcBef>
                <a:defRPr/>
              </a:pPr>
              <a:r>
                <a:rPr lang="pl-PL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Dwukierunkowe</a:t>
              </a:r>
            </a:p>
            <a:p>
              <a:pPr>
                <a:spcBef>
                  <a:spcPts val="600"/>
                </a:spcBef>
                <a:defRPr/>
              </a:pPr>
              <a:r>
                <a:rPr lang="pl-PL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Bez strat (bez dekrementu)</a:t>
              </a:r>
            </a:p>
            <a:p>
              <a:pPr>
                <a:spcBef>
                  <a:spcPts val="600"/>
                </a:spcBef>
                <a:defRPr/>
              </a:pPr>
              <a:r>
                <a:rPr lang="pl-PL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Izolowane </a:t>
              </a:r>
            </a:p>
            <a:p>
              <a:pPr>
                <a:spcBef>
                  <a:spcPts val="600"/>
                </a:spcBef>
                <a:defRPr/>
              </a:pPr>
              <a:r>
                <a:rPr lang="pl-PL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Szybkość zależna od </a:t>
              </a:r>
              <a:r>
                <a:rPr lang="pl-PL" sz="20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mielinizacji</a:t>
              </a:r>
              <a:r>
                <a:rPr lang="pl-PL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 i grubości włókna</a:t>
              </a:r>
            </a:p>
          </p:txBody>
        </p:sp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250825" y="0"/>
              <a:ext cx="88392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Cechy przewodnictwa impulsu w nerwach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19584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508125"/>
            <a:ext cx="556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Izolowane włókno nerwowe (akson) przewodzi impulsy w obu kierunkach od miejsca pobudzenia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76200" y="5029200"/>
            <a:ext cx="58674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defRPr/>
            </a:pP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 warunkach fizjologicznych (w </a:t>
            </a: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łuku</a:t>
            </a: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odruchowym</a:t>
            </a: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 </a:t>
            </a: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występuje przewodnictwo ortodromowe - jednokierunkowe uwarunkowane obecnością synaps</a:t>
            </a:r>
            <a:endParaRPr lang="pl-PL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457200" indent="-457200">
              <a:spcBef>
                <a:spcPct val="50000"/>
              </a:spcBef>
              <a:defRPr/>
            </a:pPr>
            <a:endParaRPr lang="pl-PL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Picture 6" descr="Slid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8519" r="33334" b="8519"/>
          <a:stretch>
            <a:fillRect/>
          </a:stretch>
        </p:blipFill>
        <p:spPr bwMode="auto">
          <a:xfrm>
            <a:off x="5592763" y="685800"/>
            <a:ext cx="3551237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381000" y="2362200"/>
            <a:ext cx="4572000" cy="2209800"/>
            <a:chOff x="240" y="1488"/>
            <a:chExt cx="2880" cy="1392"/>
          </a:xfrm>
        </p:grpSpPr>
        <p:pic>
          <p:nvPicPr>
            <p:cNvPr id="8" name="Picture 8" descr="Bez nazwy 1 kopi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83"/>
            <a:stretch>
              <a:fillRect/>
            </a:stretch>
          </p:blipFill>
          <p:spPr bwMode="auto">
            <a:xfrm>
              <a:off x="240" y="1861"/>
              <a:ext cx="2880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1824" y="2208"/>
              <a:ext cx="432" cy="48"/>
            </a:xfrm>
            <a:prstGeom prst="rightArrow">
              <a:avLst>
                <a:gd name="adj1" fmla="val 50000"/>
                <a:gd name="adj2" fmla="val 2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1296" y="2208"/>
              <a:ext cx="432" cy="48"/>
            </a:xfrm>
            <a:prstGeom prst="leftArrow">
              <a:avLst>
                <a:gd name="adj1" fmla="val 50000"/>
                <a:gd name="adj2" fmla="val 2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1632" y="1719"/>
              <a:ext cx="240" cy="432"/>
            </a:xfrm>
            <a:prstGeom prst="downArrow">
              <a:avLst>
                <a:gd name="adj1" fmla="val 50000"/>
                <a:gd name="adj2" fmla="val 4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392" y="1488"/>
              <a:ext cx="7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altLang="pl-PL"/>
                <a:t>Elektroda</a:t>
              </a:r>
            </a:p>
          </p:txBody>
        </p:sp>
      </p:grp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611188" y="403225"/>
            <a:ext cx="462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40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Przewodzenie dwukierunkowe</a:t>
            </a:r>
          </a:p>
        </p:txBody>
      </p:sp>
    </p:spTree>
    <p:extLst>
      <p:ext uri="{BB962C8B-B14F-4D97-AF65-F5344CB8AC3E}">
        <p14:creationId xmlns:p14="http://schemas.microsoft.com/office/powerpoint/2010/main" val="29163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11188" y="403225"/>
            <a:ext cx="4711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40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Przewodzenie bez dekrementu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68313" y="908050"/>
            <a:ext cx="5111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Amplituda potencjału czynnościowego w każdym punkcie włókna jest taka sama</a:t>
            </a:r>
          </a:p>
        </p:txBody>
      </p:sp>
      <p:pic>
        <p:nvPicPr>
          <p:cNvPr id="5" name="Obraz 3" descr="przewodz poten czynn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2313" y="0"/>
            <a:ext cx="3306762" cy="3019425"/>
          </a:xfrm>
          <a:noFill/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539750" y="3808413"/>
            <a:ext cx="5357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40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pl-PL" sz="24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Prawo izolowanego przewodnictwa</a:t>
            </a:r>
            <a:r>
              <a:rPr lang="pl-PL" sz="2400"/>
              <a:t> 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95288" y="4724400"/>
            <a:ext cx="7451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</a:t>
            </a: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mpuls nerwowy nie przenosi się na równoległe włókna nerwowe, nawet gdy nie posiada ono osłonek </a:t>
            </a:r>
          </a:p>
        </p:txBody>
      </p:sp>
    </p:spTree>
    <p:extLst>
      <p:ext uri="{BB962C8B-B14F-4D97-AF65-F5344CB8AC3E}">
        <p14:creationId xmlns:p14="http://schemas.microsoft.com/office/powerpoint/2010/main" val="278495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Materiały na stronie </a:t>
            </a:r>
            <a:r>
              <a:rPr lang="pl-PL" dirty="0" err="1"/>
              <a:t>KFZiC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 fontScale="85000" lnSpcReduction="20000"/>
          </a:bodyPr>
          <a:lstStyle/>
          <a:p>
            <a:r>
              <a:rPr lang="pl-PL" dirty="0">
                <a:hlinkClick r:id="rId3"/>
              </a:rPr>
              <a:t>http://www.kfz.biology.ug.edu.pl/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Hasło: </a:t>
            </a:r>
            <a:r>
              <a:rPr lang="pl-PL" dirty="0" err="1"/>
              <a:t>cerebellum</a:t>
            </a:r>
            <a:endParaRPr lang="pl-PL" dirty="0"/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916832"/>
            <a:ext cx="734209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 descr="wydzial_biologii-logo-niebieski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64355" y="260648"/>
            <a:ext cx="1151368" cy="864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902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50825" y="188913"/>
            <a:ext cx="7092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240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4. </a:t>
            </a:r>
            <a:r>
              <a:rPr lang="pl-PL" sz="240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Zależność szybkości od stopnia zmielinizowania włókna nerwowego </a:t>
            </a:r>
          </a:p>
        </p:txBody>
      </p:sp>
      <p:pic>
        <p:nvPicPr>
          <p:cNvPr id="4" name="Picture 2" descr="FG8_1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108575"/>
            <a:ext cx="5875337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G8_1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866900"/>
            <a:ext cx="57531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48375" y="5405438"/>
            <a:ext cx="3203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pl-PL" sz="2000" dirty="0">
                <a:solidFill>
                  <a:schemeClr val="tx2"/>
                </a:solidFill>
                <a:latin typeface="Calibri" pitchFamily="34" charset="0"/>
              </a:rPr>
              <a:t>We włóknach nieosłoniętych „rozlewanie” się prądu jonowego spowalnia przewodzenie (p. ciągłe, analogowe)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07950" y="981075"/>
            <a:ext cx="575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</a:t>
            </a: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 bardziej </a:t>
            </a:r>
            <a:r>
              <a:rPr lang="pl-PL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zmielinizowane</a:t>
            </a: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tym większa prędkość </a:t>
            </a:r>
          </a:p>
        </p:txBody>
      </p:sp>
      <p:pic>
        <p:nvPicPr>
          <p:cNvPr id="8" name="Obraz 8" descr="mielinizacja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68338"/>
            <a:ext cx="356393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011863" y="3595688"/>
            <a:ext cx="3384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pl-PL" sz="2000" dirty="0">
                <a:solidFill>
                  <a:schemeClr val="tx2"/>
                </a:solidFill>
                <a:latin typeface="Calibri" pitchFamily="34" charset="0"/>
              </a:rPr>
              <a:t>We włóknach </a:t>
            </a:r>
            <a:r>
              <a:rPr lang="pl-PL" altLang="pl-PL" sz="2000" dirty="0" err="1">
                <a:solidFill>
                  <a:schemeClr val="tx2"/>
                </a:solidFill>
                <a:latin typeface="Calibri" pitchFamily="34" charset="0"/>
              </a:rPr>
              <a:t>zmielinizowanych</a:t>
            </a:r>
            <a:r>
              <a:rPr lang="pl-PL" altLang="pl-PL" sz="2000" dirty="0">
                <a:solidFill>
                  <a:schemeClr val="tx2"/>
                </a:solidFill>
                <a:latin typeface="Calibri" pitchFamily="34" charset="0"/>
              </a:rPr>
              <a:t> potencjał czynnościowy „przeskakuje” pomiędzy przewężeniami </a:t>
            </a:r>
            <a:r>
              <a:rPr lang="pl-PL" altLang="pl-PL" sz="2000" dirty="0" err="1">
                <a:solidFill>
                  <a:schemeClr val="tx2"/>
                </a:solidFill>
                <a:latin typeface="Calibri" pitchFamily="34" charset="0"/>
              </a:rPr>
              <a:t>Ranviera</a:t>
            </a:r>
            <a:r>
              <a:rPr lang="pl-PL" altLang="pl-PL" sz="20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pl-PL" altLang="pl-PL" dirty="0">
                <a:solidFill>
                  <a:schemeClr val="tx2"/>
                </a:solidFill>
                <a:latin typeface="Calibri" pitchFamily="34" charset="0"/>
              </a:rPr>
              <a:t>(szybkość do 120 m/s) </a:t>
            </a:r>
          </a:p>
        </p:txBody>
      </p:sp>
    </p:spTree>
    <p:extLst>
      <p:ext uri="{BB962C8B-B14F-4D97-AF65-F5344CB8AC3E}">
        <p14:creationId xmlns:p14="http://schemas.microsoft.com/office/powerpoint/2010/main" val="164902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old neuron model siz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7715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79388" y="1695450"/>
            <a:ext cx="8883650" cy="4159250"/>
            <a:chOff x="179388" y="1695450"/>
            <a:chExt cx="8883650" cy="4159250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179388" y="1695450"/>
              <a:ext cx="8883650" cy="4159250"/>
              <a:chOff x="96" y="932"/>
              <a:chExt cx="5596" cy="2620"/>
            </a:xfrm>
          </p:grpSpPr>
          <p:sp>
            <p:nvSpPr>
              <p:cNvPr id="30" name="Rectangle 23"/>
              <p:cNvSpPr>
                <a:spLocks noChangeArrowheads="1"/>
              </p:cNvSpPr>
              <p:nvPr/>
            </p:nvSpPr>
            <p:spPr bwMode="auto">
              <a:xfrm>
                <a:off x="96" y="932"/>
                <a:ext cx="5596" cy="2620"/>
              </a:xfrm>
              <a:prstGeom prst="rect">
                <a:avLst/>
              </a:prstGeom>
              <a:solidFill>
                <a:srgbClr val="FFE1C3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l-PL" altLang="pl-PL"/>
              </a:p>
            </p:txBody>
          </p:sp>
          <p:sp>
            <p:nvSpPr>
              <p:cNvPr id="31" name="Line 24"/>
              <p:cNvSpPr>
                <a:spLocks noChangeShapeType="1"/>
              </p:cNvSpPr>
              <p:nvPr/>
            </p:nvSpPr>
            <p:spPr bwMode="auto">
              <a:xfrm>
                <a:off x="144" y="1008"/>
                <a:ext cx="55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144" y="1536"/>
                <a:ext cx="55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" name="Text Box 26"/>
              <p:cNvSpPr txBox="1">
                <a:spLocks noChangeArrowheads="1"/>
              </p:cNvSpPr>
              <p:nvPr/>
            </p:nvSpPr>
            <p:spPr bwMode="auto">
              <a:xfrm>
                <a:off x="1152" y="1008"/>
                <a:ext cx="76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pl-PL" sz="200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podgrupa</a:t>
                </a:r>
              </a:p>
            </p:txBody>
          </p:sp>
          <p:sp>
            <p:nvSpPr>
              <p:cNvPr id="34" name="Text Box 27"/>
              <p:cNvSpPr txBox="1">
                <a:spLocks noChangeArrowheads="1"/>
              </p:cNvSpPr>
              <p:nvPr/>
            </p:nvSpPr>
            <p:spPr bwMode="auto">
              <a:xfrm>
                <a:off x="2160" y="1008"/>
                <a:ext cx="768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pl-PL" sz="200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średnica (</a:t>
                </a:r>
                <a:r>
                  <a:rPr lang="pl-PL" sz="200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μ</a:t>
                </a:r>
                <a:r>
                  <a:rPr lang="pl-PL" sz="200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m)</a:t>
                </a:r>
              </a:p>
            </p:txBody>
          </p:sp>
          <p:sp>
            <p:nvSpPr>
              <p:cNvPr id="35" name="Text Box 28"/>
              <p:cNvSpPr txBox="1">
                <a:spLocks noChangeArrowheads="1"/>
              </p:cNvSpPr>
              <p:nvPr/>
            </p:nvSpPr>
            <p:spPr bwMode="auto">
              <a:xfrm>
                <a:off x="3120" y="1008"/>
                <a:ext cx="1488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pl-PL" sz="200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szybkość przewodzenia (m/s)</a:t>
                </a:r>
              </a:p>
            </p:txBody>
          </p:sp>
          <p:sp>
            <p:nvSpPr>
              <p:cNvPr id="36" name="Text Box 29"/>
              <p:cNvSpPr txBox="1">
                <a:spLocks noChangeArrowheads="1"/>
              </p:cNvSpPr>
              <p:nvPr/>
            </p:nvSpPr>
            <p:spPr bwMode="auto">
              <a:xfrm>
                <a:off x="4704" y="1008"/>
                <a:ext cx="72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pl-PL" sz="200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osłonka</a:t>
                </a:r>
              </a:p>
            </p:txBody>
          </p:sp>
          <p:sp>
            <p:nvSpPr>
              <p:cNvPr id="37" name="Line 30"/>
              <p:cNvSpPr>
                <a:spLocks noChangeShapeType="1"/>
              </p:cNvSpPr>
              <p:nvPr/>
            </p:nvSpPr>
            <p:spPr bwMode="auto">
              <a:xfrm>
                <a:off x="1056" y="1824"/>
                <a:ext cx="46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8" name="Line 31"/>
              <p:cNvSpPr>
                <a:spLocks noChangeShapeType="1"/>
              </p:cNvSpPr>
              <p:nvPr/>
            </p:nvSpPr>
            <p:spPr bwMode="auto">
              <a:xfrm>
                <a:off x="144" y="2832"/>
                <a:ext cx="552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9" name="Line 32"/>
              <p:cNvSpPr>
                <a:spLocks noChangeShapeType="1"/>
              </p:cNvSpPr>
              <p:nvPr/>
            </p:nvSpPr>
            <p:spPr bwMode="auto">
              <a:xfrm>
                <a:off x="144" y="3168"/>
                <a:ext cx="552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" name="Line 33"/>
              <p:cNvSpPr>
                <a:spLocks noChangeShapeType="1"/>
              </p:cNvSpPr>
              <p:nvPr/>
            </p:nvSpPr>
            <p:spPr bwMode="auto">
              <a:xfrm>
                <a:off x="144" y="3504"/>
                <a:ext cx="55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" name="Line 34"/>
              <p:cNvSpPr>
                <a:spLocks noChangeShapeType="1"/>
              </p:cNvSpPr>
              <p:nvPr/>
            </p:nvSpPr>
            <p:spPr bwMode="auto">
              <a:xfrm>
                <a:off x="1056" y="2160"/>
                <a:ext cx="46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" name="Line 35"/>
              <p:cNvSpPr>
                <a:spLocks noChangeShapeType="1"/>
              </p:cNvSpPr>
              <p:nvPr/>
            </p:nvSpPr>
            <p:spPr bwMode="auto">
              <a:xfrm>
                <a:off x="1056" y="2496"/>
                <a:ext cx="46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3" name="Text Box 36"/>
              <p:cNvSpPr txBox="1">
                <a:spLocks noChangeArrowheads="1"/>
              </p:cNvSpPr>
              <p:nvPr/>
            </p:nvSpPr>
            <p:spPr bwMode="auto">
              <a:xfrm>
                <a:off x="240" y="1008"/>
                <a:ext cx="6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pl-PL" sz="200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grupa</a:t>
                </a:r>
              </a:p>
            </p:txBody>
          </p:sp>
        </p:grpSp>
        <p:sp>
          <p:nvSpPr>
            <p:cNvPr id="4" name="Text Box 37"/>
            <p:cNvSpPr txBox="1">
              <a:spLocks noChangeArrowheads="1"/>
            </p:cNvSpPr>
            <p:nvPr/>
          </p:nvSpPr>
          <p:spPr bwMode="auto">
            <a:xfrm>
              <a:off x="1855788" y="2654300"/>
              <a:ext cx="1219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α</a:t>
              </a:r>
              <a:endParaRPr lang="pl-PL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" name="Text Box 38"/>
            <p:cNvSpPr txBox="1">
              <a:spLocks noChangeArrowheads="1"/>
            </p:cNvSpPr>
            <p:nvPr/>
          </p:nvSpPr>
          <p:spPr bwMode="auto">
            <a:xfrm>
              <a:off x="3455988" y="2654300"/>
              <a:ext cx="1219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12 - 20</a:t>
              </a:r>
            </a:p>
          </p:txBody>
        </p:sp>
        <p:sp>
          <p:nvSpPr>
            <p:cNvPr id="6" name="Text Box 39"/>
            <p:cNvSpPr txBox="1">
              <a:spLocks noChangeArrowheads="1"/>
            </p:cNvSpPr>
            <p:nvPr/>
          </p:nvSpPr>
          <p:spPr bwMode="auto">
            <a:xfrm>
              <a:off x="4979988" y="2654300"/>
              <a:ext cx="2362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70 - 120</a:t>
              </a:r>
            </a:p>
          </p:txBody>
        </p:sp>
        <p:sp>
          <p:nvSpPr>
            <p:cNvPr id="7" name="Text Box 40"/>
            <p:cNvSpPr txBox="1">
              <a:spLocks noChangeArrowheads="1"/>
            </p:cNvSpPr>
            <p:nvPr/>
          </p:nvSpPr>
          <p:spPr bwMode="auto">
            <a:xfrm>
              <a:off x="7494588" y="2654300"/>
              <a:ext cx="1143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mielina</a:t>
              </a:r>
            </a:p>
          </p:txBody>
        </p:sp>
        <p:sp>
          <p:nvSpPr>
            <p:cNvPr id="8" name="Text Box 41"/>
            <p:cNvSpPr txBox="1">
              <a:spLocks noChangeArrowheads="1"/>
            </p:cNvSpPr>
            <p:nvPr/>
          </p:nvSpPr>
          <p:spPr bwMode="auto">
            <a:xfrm>
              <a:off x="407988" y="2654300"/>
              <a:ext cx="1066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9" name="Text Box 42"/>
            <p:cNvSpPr txBox="1">
              <a:spLocks noChangeArrowheads="1"/>
            </p:cNvSpPr>
            <p:nvPr/>
          </p:nvSpPr>
          <p:spPr bwMode="auto">
            <a:xfrm>
              <a:off x="1855788" y="3187700"/>
              <a:ext cx="1219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β</a:t>
              </a:r>
            </a:p>
          </p:txBody>
        </p:sp>
        <p:sp>
          <p:nvSpPr>
            <p:cNvPr id="10" name="Text Box 43"/>
            <p:cNvSpPr txBox="1">
              <a:spLocks noChangeArrowheads="1"/>
            </p:cNvSpPr>
            <p:nvPr/>
          </p:nvSpPr>
          <p:spPr bwMode="auto">
            <a:xfrm>
              <a:off x="3455988" y="3187700"/>
              <a:ext cx="1219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5 - 12</a:t>
              </a:r>
            </a:p>
          </p:txBody>
        </p:sp>
        <p:sp>
          <p:nvSpPr>
            <p:cNvPr id="11" name="Text Box 44"/>
            <p:cNvSpPr txBox="1">
              <a:spLocks noChangeArrowheads="1"/>
            </p:cNvSpPr>
            <p:nvPr/>
          </p:nvSpPr>
          <p:spPr bwMode="auto">
            <a:xfrm>
              <a:off x="4979988" y="3187700"/>
              <a:ext cx="2362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30 - 70</a:t>
              </a:r>
            </a:p>
          </p:txBody>
        </p:sp>
        <p:sp>
          <p:nvSpPr>
            <p:cNvPr id="12" name="Text Box 45"/>
            <p:cNvSpPr txBox="1">
              <a:spLocks noChangeArrowheads="1"/>
            </p:cNvSpPr>
            <p:nvPr/>
          </p:nvSpPr>
          <p:spPr bwMode="auto">
            <a:xfrm>
              <a:off x="7494588" y="3187700"/>
              <a:ext cx="1143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mielina</a:t>
              </a:r>
            </a:p>
          </p:txBody>
        </p:sp>
        <p:sp>
          <p:nvSpPr>
            <p:cNvPr id="13" name="Text Box 46"/>
            <p:cNvSpPr txBox="1">
              <a:spLocks noChangeArrowheads="1"/>
            </p:cNvSpPr>
            <p:nvPr/>
          </p:nvSpPr>
          <p:spPr bwMode="auto">
            <a:xfrm>
              <a:off x="1855788" y="3736975"/>
              <a:ext cx="1219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γ</a:t>
              </a:r>
              <a:endParaRPr lang="pl-PL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4" name="Text Box 47"/>
            <p:cNvSpPr txBox="1">
              <a:spLocks noChangeArrowheads="1"/>
            </p:cNvSpPr>
            <p:nvPr/>
          </p:nvSpPr>
          <p:spPr bwMode="auto">
            <a:xfrm>
              <a:off x="3455988" y="3736975"/>
              <a:ext cx="1219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3 - 6</a:t>
              </a:r>
            </a:p>
          </p:txBody>
        </p:sp>
        <p:sp>
          <p:nvSpPr>
            <p:cNvPr id="15" name="Text Box 48"/>
            <p:cNvSpPr txBox="1">
              <a:spLocks noChangeArrowheads="1"/>
            </p:cNvSpPr>
            <p:nvPr/>
          </p:nvSpPr>
          <p:spPr bwMode="auto">
            <a:xfrm>
              <a:off x="4979988" y="3736975"/>
              <a:ext cx="2362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15 - 30</a:t>
              </a:r>
            </a:p>
          </p:txBody>
        </p:sp>
        <p:sp>
          <p:nvSpPr>
            <p:cNvPr id="16" name="Text Box 49"/>
            <p:cNvSpPr txBox="1">
              <a:spLocks noChangeArrowheads="1"/>
            </p:cNvSpPr>
            <p:nvPr/>
          </p:nvSpPr>
          <p:spPr bwMode="auto">
            <a:xfrm>
              <a:off x="7494588" y="3736975"/>
              <a:ext cx="1143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mielina</a:t>
              </a:r>
            </a:p>
          </p:txBody>
        </p:sp>
        <p:sp>
          <p:nvSpPr>
            <p:cNvPr id="17" name="Text Box 50"/>
            <p:cNvSpPr txBox="1">
              <a:spLocks noChangeArrowheads="1"/>
            </p:cNvSpPr>
            <p:nvPr/>
          </p:nvSpPr>
          <p:spPr bwMode="auto">
            <a:xfrm>
              <a:off x="1855788" y="4270375"/>
              <a:ext cx="1219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δ</a:t>
              </a:r>
              <a:endParaRPr lang="pl-PL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8" name="Text Box 51"/>
            <p:cNvSpPr txBox="1">
              <a:spLocks noChangeArrowheads="1"/>
            </p:cNvSpPr>
            <p:nvPr/>
          </p:nvSpPr>
          <p:spPr bwMode="auto">
            <a:xfrm>
              <a:off x="3455988" y="4270375"/>
              <a:ext cx="1219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2 - 5</a:t>
              </a:r>
            </a:p>
          </p:txBody>
        </p:sp>
        <p:sp>
          <p:nvSpPr>
            <p:cNvPr id="19" name="Text Box 52"/>
            <p:cNvSpPr txBox="1">
              <a:spLocks noChangeArrowheads="1"/>
            </p:cNvSpPr>
            <p:nvPr/>
          </p:nvSpPr>
          <p:spPr bwMode="auto">
            <a:xfrm>
              <a:off x="4979988" y="4270375"/>
              <a:ext cx="2362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12 - 30</a:t>
              </a:r>
            </a:p>
          </p:txBody>
        </p:sp>
        <p:sp>
          <p:nvSpPr>
            <p:cNvPr id="20" name="Text Box 53"/>
            <p:cNvSpPr txBox="1">
              <a:spLocks noChangeArrowheads="1"/>
            </p:cNvSpPr>
            <p:nvPr/>
          </p:nvSpPr>
          <p:spPr bwMode="auto">
            <a:xfrm>
              <a:off x="7494588" y="4270375"/>
              <a:ext cx="1143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mielina</a:t>
              </a:r>
            </a:p>
          </p:txBody>
        </p:sp>
        <p:sp>
          <p:nvSpPr>
            <p:cNvPr id="21" name="Text Box 54"/>
            <p:cNvSpPr txBox="1">
              <a:spLocks noChangeArrowheads="1"/>
            </p:cNvSpPr>
            <p:nvPr/>
          </p:nvSpPr>
          <p:spPr bwMode="auto">
            <a:xfrm>
              <a:off x="3455988" y="4787900"/>
              <a:ext cx="1219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ok. 3</a:t>
              </a:r>
            </a:p>
          </p:txBody>
        </p:sp>
        <p:sp>
          <p:nvSpPr>
            <p:cNvPr id="22" name="Text Box 55"/>
            <p:cNvSpPr txBox="1">
              <a:spLocks noChangeArrowheads="1"/>
            </p:cNvSpPr>
            <p:nvPr/>
          </p:nvSpPr>
          <p:spPr bwMode="auto">
            <a:xfrm>
              <a:off x="4979988" y="4787900"/>
              <a:ext cx="2362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3 - 15</a:t>
              </a:r>
            </a:p>
          </p:txBody>
        </p:sp>
        <p:sp>
          <p:nvSpPr>
            <p:cNvPr id="23" name="Text Box 56"/>
            <p:cNvSpPr txBox="1">
              <a:spLocks noChangeArrowheads="1"/>
            </p:cNvSpPr>
            <p:nvPr/>
          </p:nvSpPr>
          <p:spPr bwMode="auto">
            <a:xfrm>
              <a:off x="7494588" y="4787900"/>
              <a:ext cx="1143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mielina</a:t>
              </a:r>
            </a:p>
          </p:txBody>
        </p:sp>
        <p:sp>
          <p:nvSpPr>
            <p:cNvPr id="24" name="Text Box 57"/>
            <p:cNvSpPr txBox="1">
              <a:spLocks noChangeArrowheads="1"/>
            </p:cNvSpPr>
            <p:nvPr/>
          </p:nvSpPr>
          <p:spPr bwMode="auto">
            <a:xfrm>
              <a:off x="407988" y="4787900"/>
              <a:ext cx="1066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5" name="Text Box 58"/>
            <p:cNvSpPr txBox="1">
              <a:spLocks noChangeArrowheads="1"/>
            </p:cNvSpPr>
            <p:nvPr/>
          </p:nvSpPr>
          <p:spPr bwMode="auto">
            <a:xfrm>
              <a:off x="1855788" y="5337175"/>
              <a:ext cx="1219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s  </a:t>
              </a:r>
              <a:r>
                <a:rPr lang="pl-PL" sz="2000" i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i</a:t>
              </a: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dr</a:t>
              </a:r>
            </a:p>
          </p:txBody>
        </p:sp>
        <p:sp>
          <p:nvSpPr>
            <p:cNvPr id="26" name="Text Box 59"/>
            <p:cNvSpPr txBox="1">
              <a:spLocks noChangeArrowheads="1"/>
            </p:cNvSpPr>
            <p:nvPr/>
          </p:nvSpPr>
          <p:spPr bwMode="auto">
            <a:xfrm>
              <a:off x="3455988" y="5337175"/>
              <a:ext cx="1219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0,4 – 1,3</a:t>
              </a:r>
            </a:p>
          </p:txBody>
        </p:sp>
        <p:sp>
          <p:nvSpPr>
            <p:cNvPr id="27" name="Text Box 60"/>
            <p:cNvSpPr txBox="1">
              <a:spLocks noChangeArrowheads="1"/>
            </p:cNvSpPr>
            <p:nvPr/>
          </p:nvSpPr>
          <p:spPr bwMode="auto">
            <a:xfrm>
              <a:off x="4979988" y="5337175"/>
              <a:ext cx="2362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0,5 - 2</a:t>
              </a:r>
            </a:p>
          </p:txBody>
        </p:sp>
        <p:sp>
          <p:nvSpPr>
            <p:cNvPr id="28" name="Text Box 61"/>
            <p:cNvSpPr txBox="1">
              <a:spLocks noChangeArrowheads="1"/>
            </p:cNvSpPr>
            <p:nvPr/>
          </p:nvSpPr>
          <p:spPr bwMode="auto">
            <a:xfrm>
              <a:off x="7494588" y="5337175"/>
              <a:ext cx="1143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nagie</a:t>
              </a:r>
            </a:p>
          </p:txBody>
        </p:sp>
        <p:sp>
          <p:nvSpPr>
            <p:cNvPr id="29" name="Text Box 62"/>
            <p:cNvSpPr txBox="1">
              <a:spLocks noChangeArrowheads="1"/>
            </p:cNvSpPr>
            <p:nvPr/>
          </p:nvSpPr>
          <p:spPr bwMode="auto">
            <a:xfrm>
              <a:off x="407988" y="5337175"/>
              <a:ext cx="1066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</a:t>
              </a:r>
            </a:p>
          </p:txBody>
        </p:sp>
      </p:grp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79388" y="8366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</a:t>
            </a: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 większa średnica, tym większa prędkość (mniejszy opór przewodnika) 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24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5. </a:t>
            </a:r>
            <a:r>
              <a:rPr lang="pl-PL" sz="24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Zależność szybkości od średnicy włókna nerwowego </a:t>
            </a:r>
          </a:p>
        </p:txBody>
      </p:sp>
    </p:spTree>
    <p:extLst>
      <p:ext uri="{BB962C8B-B14F-4D97-AF65-F5344CB8AC3E}">
        <p14:creationId xmlns:p14="http://schemas.microsoft.com/office/powerpoint/2010/main" val="41532228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38100" y="378082"/>
            <a:ext cx="9144000" cy="5684837"/>
            <a:chOff x="0" y="944563"/>
            <a:chExt cx="9144000" cy="5684837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0" y="944563"/>
              <a:ext cx="91440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60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Występowanie</a:t>
              </a:r>
              <a:r>
                <a:rPr lang="pl-PL" sz="260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152400" y="1524000"/>
              <a:ext cx="8883650" cy="5105400"/>
              <a:chOff x="96" y="960"/>
              <a:chExt cx="5596" cy="3216"/>
            </a:xfrm>
          </p:grpSpPr>
          <p:sp>
            <p:nvSpPr>
              <p:cNvPr id="19" name="Rectangle 6"/>
              <p:cNvSpPr>
                <a:spLocks noChangeArrowheads="1"/>
              </p:cNvSpPr>
              <p:nvPr/>
            </p:nvSpPr>
            <p:spPr bwMode="auto">
              <a:xfrm>
                <a:off x="96" y="960"/>
                <a:ext cx="5596" cy="3216"/>
              </a:xfrm>
              <a:prstGeom prst="rect">
                <a:avLst/>
              </a:prstGeom>
              <a:solidFill>
                <a:srgbClr val="FFE1C3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l-PL" altLang="pl-PL"/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>
                <a:off x="144" y="1008"/>
                <a:ext cx="55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144" y="1488"/>
                <a:ext cx="55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" name="Text Box 9"/>
              <p:cNvSpPr txBox="1">
                <a:spLocks noChangeArrowheads="1"/>
              </p:cNvSpPr>
              <p:nvPr/>
            </p:nvSpPr>
            <p:spPr bwMode="auto">
              <a:xfrm>
                <a:off x="624" y="1008"/>
                <a:ext cx="76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pl-PL" sz="200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podgrupa</a:t>
                </a:r>
              </a:p>
            </p:txBody>
          </p:sp>
          <p:sp>
            <p:nvSpPr>
              <p:cNvPr id="23" name="Text Box 10"/>
              <p:cNvSpPr txBox="1">
                <a:spLocks noChangeArrowheads="1"/>
              </p:cNvSpPr>
              <p:nvPr/>
            </p:nvSpPr>
            <p:spPr bwMode="auto">
              <a:xfrm>
                <a:off x="1392" y="1008"/>
                <a:ext cx="105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pl-PL" sz="200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część układu nerwowego</a:t>
                </a:r>
              </a:p>
            </p:txBody>
          </p:sp>
          <p:sp>
            <p:nvSpPr>
              <p:cNvPr id="24" name="Text Box 11"/>
              <p:cNvSpPr txBox="1">
                <a:spLocks noChangeArrowheads="1"/>
              </p:cNvSpPr>
              <p:nvPr/>
            </p:nvSpPr>
            <p:spPr bwMode="auto">
              <a:xfrm>
                <a:off x="2448" y="1008"/>
                <a:ext cx="148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l-PL" sz="200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występowanie</a:t>
                </a:r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720" y="1920"/>
                <a:ext cx="49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" name="Line 13"/>
              <p:cNvSpPr>
                <a:spLocks noChangeShapeType="1"/>
              </p:cNvSpPr>
              <p:nvPr/>
            </p:nvSpPr>
            <p:spPr bwMode="auto">
              <a:xfrm>
                <a:off x="144" y="2784"/>
                <a:ext cx="552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" name="Line 14"/>
              <p:cNvSpPr>
                <a:spLocks noChangeShapeType="1"/>
              </p:cNvSpPr>
              <p:nvPr/>
            </p:nvSpPr>
            <p:spPr bwMode="auto">
              <a:xfrm>
                <a:off x="144" y="3216"/>
                <a:ext cx="552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8" name="Line 15"/>
              <p:cNvSpPr>
                <a:spLocks noChangeShapeType="1"/>
              </p:cNvSpPr>
              <p:nvPr/>
            </p:nvSpPr>
            <p:spPr bwMode="auto">
              <a:xfrm>
                <a:off x="144" y="4128"/>
                <a:ext cx="55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9" name="Text Box 16"/>
              <p:cNvSpPr txBox="1">
                <a:spLocks noChangeArrowheads="1"/>
              </p:cNvSpPr>
              <p:nvPr/>
            </p:nvSpPr>
            <p:spPr bwMode="auto">
              <a:xfrm>
                <a:off x="96" y="1008"/>
                <a:ext cx="6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pl-PL" sz="200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grupa</a:t>
                </a:r>
              </a:p>
            </p:txBody>
          </p:sp>
          <p:sp>
            <p:nvSpPr>
              <p:cNvPr id="30" name="Text Box 17"/>
              <p:cNvSpPr txBox="1">
                <a:spLocks noChangeArrowheads="1"/>
              </p:cNvSpPr>
              <p:nvPr/>
            </p:nvSpPr>
            <p:spPr bwMode="auto">
              <a:xfrm>
                <a:off x="624" y="1488"/>
                <a:ext cx="76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pl-PL" sz="2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α</a:t>
                </a:r>
                <a:endPara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31" name="Text Box 18"/>
              <p:cNvSpPr txBox="1">
                <a:spLocks noChangeArrowheads="1"/>
              </p:cNvSpPr>
              <p:nvPr/>
            </p:nvSpPr>
            <p:spPr bwMode="auto">
              <a:xfrm>
                <a:off x="96" y="1488"/>
                <a:ext cx="6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pl-PL" sz="2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32" name="Text Box 19"/>
              <p:cNvSpPr txBox="1">
                <a:spLocks noChangeArrowheads="1"/>
              </p:cNvSpPr>
              <p:nvPr/>
            </p:nvSpPr>
            <p:spPr bwMode="auto">
              <a:xfrm>
                <a:off x="624" y="1920"/>
                <a:ext cx="76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pl-PL" sz="2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β</a:t>
                </a:r>
              </a:p>
            </p:txBody>
          </p:sp>
          <p:sp>
            <p:nvSpPr>
              <p:cNvPr id="33" name="Text Box 20"/>
              <p:cNvSpPr txBox="1">
                <a:spLocks noChangeArrowheads="1"/>
              </p:cNvSpPr>
              <p:nvPr/>
            </p:nvSpPr>
            <p:spPr bwMode="auto">
              <a:xfrm>
                <a:off x="624" y="2228"/>
                <a:ext cx="76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pl-PL" sz="2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γ</a:t>
                </a:r>
                <a:endPara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34" name="Text Box 21"/>
              <p:cNvSpPr txBox="1">
                <a:spLocks noChangeArrowheads="1"/>
              </p:cNvSpPr>
              <p:nvPr/>
            </p:nvSpPr>
            <p:spPr bwMode="auto">
              <a:xfrm>
                <a:off x="624" y="2503"/>
                <a:ext cx="76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pl-PL" sz="2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δ</a:t>
                </a:r>
                <a:endPara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35" name="Text Box 22"/>
              <p:cNvSpPr txBox="1">
                <a:spLocks noChangeArrowheads="1"/>
              </p:cNvSpPr>
              <p:nvPr/>
            </p:nvSpPr>
            <p:spPr bwMode="auto">
              <a:xfrm>
                <a:off x="96" y="2784"/>
                <a:ext cx="6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pl-PL" sz="2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36" name="Text Box 23"/>
              <p:cNvSpPr txBox="1">
                <a:spLocks noChangeArrowheads="1"/>
              </p:cNvSpPr>
              <p:nvPr/>
            </p:nvSpPr>
            <p:spPr bwMode="auto">
              <a:xfrm>
                <a:off x="624" y="3206"/>
                <a:ext cx="76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pl-PL" sz="2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s  </a:t>
                </a:r>
              </a:p>
            </p:txBody>
          </p:sp>
          <p:sp>
            <p:nvSpPr>
              <p:cNvPr id="37" name="Text Box 24"/>
              <p:cNvSpPr txBox="1">
                <a:spLocks noChangeArrowheads="1"/>
              </p:cNvSpPr>
              <p:nvPr/>
            </p:nvSpPr>
            <p:spPr bwMode="auto">
              <a:xfrm>
                <a:off x="96" y="3206"/>
                <a:ext cx="6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pl-PL" sz="2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8" name="Text Box 25"/>
              <p:cNvSpPr txBox="1">
                <a:spLocks noChangeArrowheads="1"/>
              </p:cNvSpPr>
              <p:nvPr/>
            </p:nvSpPr>
            <p:spPr bwMode="auto">
              <a:xfrm>
                <a:off x="624" y="3638"/>
                <a:ext cx="76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pl-PL" sz="2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dr  </a:t>
                </a:r>
              </a:p>
            </p:txBody>
          </p:sp>
          <p:sp>
            <p:nvSpPr>
              <p:cNvPr id="39" name="Line 26"/>
              <p:cNvSpPr>
                <a:spLocks noChangeShapeType="1"/>
              </p:cNvSpPr>
              <p:nvPr/>
            </p:nvSpPr>
            <p:spPr bwMode="auto">
              <a:xfrm>
                <a:off x="720" y="2208"/>
                <a:ext cx="49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" name="Line 27"/>
              <p:cNvSpPr>
                <a:spLocks noChangeShapeType="1"/>
              </p:cNvSpPr>
              <p:nvPr/>
            </p:nvSpPr>
            <p:spPr bwMode="auto">
              <a:xfrm>
                <a:off x="720" y="2496"/>
                <a:ext cx="49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" name="Line 28"/>
              <p:cNvSpPr>
                <a:spLocks noChangeShapeType="1"/>
              </p:cNvSpPr>
              <p:nvPr/>
            </p:nvSpPr>
            <p:spPr bwMode="auto">
              <a:xfrm>
                <a:off x="720" y="3648"/>
                <a:ext cx="49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5" name="Text Box 29"/>
            <p:cNvSpPr txBox="1">
              <a:spLocks noChangeArrowheads="1"/>
            </p:cNvSpPr>
            <p:nvPr/>
          </p:nvSpPr>
          <p:spPr bwMode="auto">
            <a:xfrm>
              <a:off x="2209800" y="2362200"/>
              <a:ext cx="1676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somatyczne</a:t>
              </a:r>
            </a:p>
          </p:txBody>
        </p:sp>
        <p:sp>
          <p:nvSpPr>
            <p:cNvPr id="6" name="Text Box 30"/>
            <p:cNvSpPr txBox="1">
              <a:spLocks noChangeArrowheads="1"/>
            </p:cNvSpPr>
            <p:nvPr/>
          </p:nvSpPr>
          <p:spPr bwMode="auto">
            <a:xfrm>
              <a:off x="3886200" y="2362200"/>
              <a:ext cx="50292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wł. niektórych protoneuronów (dendryty) i motoneuronów (neuryty)</a:t>
              </a:r>
            </a:p>
          </p:txBody>
        </p:sp>
        <p:sp>
          <p:nvSpPr>
            <p:cNvPr id="7" name="Text Box 31"/>
            <p:cNvSpPr txBox="1">
              <a:spLocks noChangeArrowheads="1"/>
            </p:cNvSpPr>
            <p:nvPr/>
          </p:nvSpPr>
          <p:spPr bwMode="auto">
            <a:xfrm>
              <a:off x="2209800" y="3048000"/>
              <a:ext cx="1676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somatyczne</a:t>
              </a:r>
            </a:p>
          </p:txBody>
        </p:sp>
        <p:sp>
          <p:nvSpPr>
            <p:cNvPr id="8" name="Text Box 32"/>
            <p:cNvSpPr txBox="1">
              <a:spLocks noChangeArrowheads="1"/>
            </p:cNvSpPr>
            <p:nvPr/>
          </p:nvSpPr>
          <p:spPr bwMode="auto">
            <a:xfrm>
              <a:off x="2209800" y="3505200"/>
              <a:ext cx="1676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somatyczne</a:t>
              </a:r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2209800" y="3962400"/>
              <a:ext cx="1676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somatyczne</a:t>
              </a:r>
            </a:p>
          </p:txBody>
        </p:sp>
        <p:sp>
          <p:nvSpPr>
            <p:cNvPr id="10" name="Text Box 34"/>
            <p:cNvSpPr txBox="1">
              <a:spLocks noChangeArrowheads="1"/>
            </p:cNvSpPr>
            <p:nvPr/>
          </p:nvSpPr>
          <p:spPr bwMode="auto">
            <a:xfrm>
              <a:off x="2209800" y="4419600"/>
              <a:ext cx="16764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autonomiczne i bólowe</a:t>
              </a:r>
            </a:p>
          </p:txBody>
        </p:sp>
        <p:sp>
          <p:nvSpPr>
            <p:cNvPr id="11" name="Text Box 35"/>
            <p:cNvSpPr txBox="1">
              <a:spLocks noChangeArrowheads="1"/>
            </p:cNvSpPr>
            <p:nvPr/>
          </p:nvSpPr>
          <p:spPr bwMode="auto">
            <a:xfrm>
              <a:off x="2209800" y="5089525"/>
              <a:ext cx="16764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autonomiczne i bólowe</a:t>
              </a:r>
            </a:p>
          </p:txBody>
        </p:sp>
        <p:sp>
          <p:nvSpPr>
            <p:cNvPr id="12" name="Text Box 36"/>
            <p:cNvSpPr txBox="1">
              <a:spLocks noChangeArrowheads="1"/>
            </p:cNvSpPr>
            <p:nvPr/>
          </p:nvSpPr>
          <p:spPr bwMode="auto">
            <a:xfrm>
              <a:off x="2209800" y="5775325"/>
              <a:ext cx="16764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autonomiczne i bólowe</a:t>
              </a:r>
            </a:p>
          </p:txBody>
        </p:sp>
        <p:sp>
          <p:nvSpPr>
            <p:cNvPr id="13" name="Text Box 37"/>
            <p:cNvSpPr txBox="1">
              <a:spLocks noChangeArrowheads="1"/>
            </p:cNvSpPr>
            <p:nvPr/>
          </p:nvSpPr>
          <p:spPr bwMode="auto">
            <a:xfrm>
              <a:off x="3886200" y="3048000"/>
              <a:ext cx="5029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dendryty protoneuronów dotyku i ucisku</a:t>
              </a:r>
            </a:p>
          </p:txBody>
        </p:sp>
        <p:sp>
          <p:nvSpPr>
            <p:cNvPr id="14" name="Text Box 38"/>
            <p:cNvSpPr txBox="1">
              <a:spLocks noChangeArrowheads="1"/>
            </p:cNvSpPr>
            <p:nvPr/>
          </p:nvSpPr>
          <p:spPr bwMode="auto">
            <a:xfrm>
              <a:off x="3886200" y="3505200"/>
              <a:ext cx="5029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aksony motoneuronów</a:t>
              </a:r>
            </a:p>
          </p:txBody>
        </p:sp>
        <p:sp>
          <p:nvSpPr>
            <p:cNvPr id="15" name="Text Box 39"/>
            <p:cNvSpPr txBox="1">
              <a:spLocks noChangeArrowheads="1"/>
            </p:cNvSpPr>
            <p:nvPr/>
          </p:nvSpPr>
          <p:spPr bwMode="auto">
            <a:xfrm>
              <a:off x="3886200" y="3962400"/>
              <a:ext cx="5029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dendryty protoneuronów bólu i temperatury</a:t>
              </a:r>
            </a:p>
          </p:txBody>
        </p:sp>
        <p:sp>
          <p:nvSpPr>
            <p:cNvPr id="16" name="Text Box 40"/>
            <p:cNvSpPr txBox="1">
              <a:spLocks noChangeArrowheads="1"/>
            </p:cNvSpPr>
            <p:nvPr/>
          </p:nvSpPr>
          <p:spPr bwMode="auto">
            <a:xfrm>
              <a:off x="3886200" y="4419600"/>
              <a:ext cx="5029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wł. wegetatywne przedzwojowe</a:t>
              </a:r>
            </a:p>
          </p:txBody>
        </p:sp>
        <p:sp>
          <p:nvSpPr>
            <p:cNvPr id="17" name="Text Box 41"/>
            <p:cNvSpPr txBox="1">
              <a:spLocks noChangeArrowheads="1"/>
            </p:cNvSpPr>
            <p:nvPr/>
          </p:nvSpPr>
          <p:spPr bwMode="auto">
            <a:xfrm>
              <a:off x="3886200" y="5089525"/>
              <a:ext cx="5029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wł. sympatyczne zazwojowe</a:t>
              </a:r>
            </a:p>
          </p:txBody>
        </p:sp>
        <p:sp>
          <p:nvSpPr>
            <p:cNvPr id="18" name="Text Box 42"/>
            <p:cNvSpPr txBox="1">
              <a:spLocks noChangeArrowheads="1"/>
            </p:cNvSpPr>
            <p:nvPr/>
          </p:nvSpPr>
          <p:spPr bwMode="auto">
            <a:xfrm>
              <a:off x="3886200" y="5775325"/>
              <a:ext cx="50292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l-PL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wł. aferantne korzeni grzbietowych (aksony protoneuronów bólowych)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672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333375"/>
            <a:ext cx="8999538" cy="6524625"/>
            <a:chOff x="0" y="333375"/>
            <a:chExt cx="8999538" cy="6524625"/>
          </a:xfrm>
        </p:grpSpPr>
        <p:pic>
          <p:nvPicPr>
            <p:cNvPr id="3" name="Obraz 2" descr="kierunek impulsu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3375"/>
              <a:ext cx="8659813" cy="338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Obraz 3" descr="netter konwerg motoneu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4221163"/>
              <a:ext cx="4448175" cy="241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Obraz 4" descr="mnogosc synaps zdjeci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325" y="3551238"/>
              <a:ext cx="2843213" cy="33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79388" y="3500438"/>
              <a:ext cx="5976937" cy="85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l-PL" altLang="pl-PL" sz="2800">
                  <a:solidFill>
                    <a:schemeClr val="tx2"/>
                  </a:solidFill>
                  <a:latin typeface="Calibri" pitchFamily="34" charset="0"/>
                </a:rPr>
                <a:t>Mnogość synaps na motoneuronie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12950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152400"/>
            <a:ext cx="9018588" cy="6380163"/>
            <a:chOff x="0" y="152400"/>
            <a:chExt cx="9018588" cy="6380163"/>
          </a:xfrm>
        </p:grpSpPr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685800" y="152400"/>
              <a:ext cx="7772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360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Przewodnictwo synaptyczne</a:t>
              </a:r>
              <a:r>
                <a:rPr lang="pl-PL" altLang="pl-PL" sz="360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</p:txBody>
        </p:sp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79388" y="3068638"/>
              <a:ext cx="88392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280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Typy synaps, podział oparty o umiejscowienie :</a:t>
              </a:r>
              <a:endParaRPr lang="pl-PL" altLang="pl-PL" sz="16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23850" y="3717925"/>
              <a:ext cx="8686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synapsa</a:t>
              </a:r>
              <a:r>
                <a:rPr lang="pl-PL" altLang="pl-PL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Times New Roman" pitchFamily="18" charset="0"/>
                </a:rPr>
                <a:t> akso-dendrytyczna </a:t>
              </a:r>
              <a:r>
                <a:rPr lang="pl-PL" altLang="pl-PL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– połączenie aksonu z dendrytem</a:t>
              </a: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23850" y="4327525"/>
              <a:ext cx="8686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synapsa</a:t>
              </a:r>
              <a:r>
                <a:rPr lang="pl-PL" altLang="pl-PL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Times New Roman" pitchFamily="18" charset="0"/>
                </a:rPr>
                <a:t> akso-somatyczna </a:t>
              </a:r>
              <a:r>
                <a:rPr lang="pl-PL" altLang="pl-PL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– połączenie aksonu z perykarionem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23850" y="5013325"/>
              <a:ext cx="8686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synapsa</a:t>
              </a:r>
              <a:r>
                <a:rPr lang="pl-PL" altLang="pl-PL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Times New Roman" pitchFamily="18" charset="0"/>
                </a:rPr>
                <a:t> akso-</a:t>
              </a:r>
              <a:r>
                <a:rPr lang="pl-PL" altLang="pl-PL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aksonalna</a:t>
              </a:r>
              <a:r>
                <a:rPr lang="pl-PL" altLang="pl-PL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Times New Roman" pitchFamily="18" charset="0"/>
                </a:rPr>
                <a:t> </a:t>
              </a:r>
              <a:r>
                <a:rPr lang="pl-PL" altLang="pl-PL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– połączenie aksonu z aksonem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50825" y="5516563"/>
              <a:ext cx="86868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synapsa</a:t>
              </a:r>
              <a:r>
                <a:rPr lang="pl-PL" altLang="pl-PL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Times New Roman" pitchFamily="18" charset="0"/>
                </a:rPr>
                <a:t> </a:t>
              </a:r>
              <a:r>
                <a:rPr lang="pl-PL" altLang="pl-PL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nerwowo-mięśniowa</a:t>
              </a:r>
              <a:r>
                <a:rPr lang="pl-PL" altLang="pl-PL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Times New Roman" pitchFamily="18" charset="0"/>
                </a:rPr>
                <a:t> </a:t>
              </a:r>
              <a:r>
                <a:rPr lang="pl-PL" altLang="pl-PL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– połączenie aksonu z włóknem mięśniowym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50825" y="6165850"/>
              <a:ext cx="8686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synapsa</a:t>
              </a:r>
              <a:r>
                <a:rPr lang="pl-PL" altLang="pl-PL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Times New Roman" pitchFamily="18" charset="0"/>
                </a:rPr>
                <a:t> </a:t>
              </a:r>
              <a:r>
                <a:rPr lang="pl-PL" altLang="pl-PL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nerwowo-gruczołowa</a:t>
              </a:r>
              <a:r>
                <a:rPr lang="pl-PL" altLang="pl-PL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Times New Roman" pitchFamily="18" charset="0"/>
                </a:rPr>
                <a:t> </a:t>
              </a:r>
              <a:r>
                <a:rPr lang="pl-PL" altLang="pl-PL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– połączenie aksonu z gruczołem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0" y="981075"/>
              <a:ext cx="8839200" cy="1589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280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Wyróżniamy synapsy:</a:t>
              </a:r>
            </a:p>
            <a:p>
              <a:pPr algn="ctr">
                <a:spcBef>
                  <a:spcPct val="50000"/>
                </a:spcBef>
              </a:pPr>
              <a:r>
                <a:rPr lang="pl-PL" altLang="pl-PL" sz="1800" b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elektryczne</a:t>
              </a:r>
              <a:r>
                <a:rPr lang="pl-PL" altLang="pl-PL" sz="180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– </a:t>
              </a:r>
              <a:r>
                <a:rPr lang="pl-PL" altLang="pl-PL" sz="160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bezpośredni przepływ potencjału czynnościowego, na styku elementu pre- i postsynaptycznego obecność koneksonów, brak opóźnienia synaptycznego</a:t>
              </a:r>
            </a:p>
            <a:p>
              <a:pPr algn="ctr">
                <a:spcBef>
                  <a:spcPct val="50000"/>
                </a:spcBef>
              </a:pPr>
              <a:r>
                <a:rPr lang="pl-PL" altLang="pl-PL" sz="1800" b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chemiczne</a:t>
              </a:r>
              <a:r>
                <a:rPr lang="pl-PL" altLang="pl-PL" sz="180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– </a:t>
              </a:r>
              <a:r>
                <a:rPr lang="pl-PL" altLang="pl-PL" sz="160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potencjał czynnościowy przekazywany przez uwolnienie neurotransmitera</a:t>
              </a:r>
              <a:r>
                <a:rPr lang="pl-PL" altLang="pl-PL" sz="180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23509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09" y="0"/>
            <a:ext cx="7690912" cy="3384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51520" y="299695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neurony prawie się stykają; połączenia typu </a:t>
            </a:r>
            <a:r>
              <a:rPr lang="pl-PL" dirty="0" err="1"/>
              <a:t>neksus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82711" y="3789040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możliwa wędrówka jonów z jednej komórki do drugiej; przekazywanie dwukierunkowe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87036" y="471237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impuls przekazywany jest bardzo szybko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63598" y="558923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mięśnie, siatkówka oka, część korowa mózgu, niektóre części serca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572000" y="2990121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komórki oddalone od siebie o ok. 20 </a:t>
            </a:r>
            <a:r>
              <a:rPr lang="pl-PL" dirty="0" err="1"/>
              <a:t>nm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567370" y="378904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kolbka synaptyczna, w której wytwarzane są neuroprzekaźniki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572000" y="4666203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 impuls przekazywany jest wolniej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581241" y="5589237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/>
              <a:t>narządy wewnętrzne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7596336" y="270892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www.wikipedia.pl</a:t>
            </a:r>
          </a:p>
        </p:txBody>
      </p:sp>
    </p:spTree>
    <p:extLst>
      <p:ext uri="{BB962C8B-B14F-4D97-AF65-F5344CB8AC3E}">
        <p14:creationId xmlns:p14="http://schemas.microsoft.com/office/powerpoint/2010/main" val="356170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0" y="-26988"/>
            <a:ext cx="9144000" cy="6884988"/>
            <a:chOff x="0" y="-26988"/>
            <a:chExt cx="9144000" cy="6884988"/>
          </a:xfrm>
        </p:grpSpPr>
        <p:pic>
          <p:nvPicPr>
            <p:cNvPr id="8" name="Obraz 2" descr="synapsa mikrostruktur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05450" cy="4868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az 3" descr="synapsa mikrostruktur1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600" y="-26988"/>
              <a:ext cx="3708400" cy="4824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az 4" descr="rodzaje synap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5" y="4941888"/>
              <a:ext cx="4859338" cy="191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50287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250825" y="0"/>
            <a:ext cx="8893175" cy="6594475"/>
            <a:chOff x="250825" y="0"/>
            <a:chExt cx="8893175" cy="6594475"/>
          </a:xfrm>
        </p:grpSpPr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684213" y="0"/>
              <a:ext cx="7772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360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Przewodnictwo synaptyczne</a:t>
              </a:r>
              <a:r>
                <a:rPr lang="pl-PL" altLang="pl-PL" sz="360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</p:txBody>
        </p:sp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7019925" y="765175"/>
              <a:ext cx="2124075" cy="2308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1600" i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Potencjały miniaturowe (</a:t>
              </a:r>
              <a:r>
                <a:rPr lang="pl-PL" altLang="pl-PL" sz="1600" i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prepotencjały</a:t>
              </a:r>
              <a:r>
                <a:rPr lang="pl-PL" altLang="pl-PL" sz="1600" i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)</a:t>
              </a:r>
              <a:r>
                <a:rPr lang="pl-PL" altLang="pl-PL" sz="16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– </a:t>
              </a:r>
              <a:r>
                <a:rPr lang="pl-PL" altLang="pl-PL" sz="1600" dirty="0">
                  <a:cs typeface="Times New Roman" pitchFamily="18" charset="0"/>
                </a:rPr>
                <a:t>niewielkie zmiany potencjału powodowane przez stały wyrzut małych ilości mediatora, rola rozrusznika synapsy</a:t>
              </a:r>
              <a:r>
                <a:rPr lang="pl-PL" altLang="pl-PL" sz="16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</p:txBody>
        </p:sp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7019925" y="3644900"/>
              <a:ext cx="2124075" cy="1314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1600" i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Opóźnienie synaptyczne</a:t>
              </a:r>
              <a:r>
                <a:rPr lang="pl-PL" altLang="pl-PL" sz="160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– czas w którym impuls nerwowy przechodzi przez synapsę – 0.5 ms </a:t>
              </a:r>
            </a:p>
          </p:txBody>
        </p: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250825" y="5157788"/>
              <a:ext cx="6769100" cy="1436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1600" i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Unieczynnienie wydzielanego mediatora:</a:t>
              </a:r>
              <a:endParaRPr lang="pl-PL" altLang="pl-PL" sz="16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pl-PL" altLang="pl-PL" sz="160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rozkład enzymatyczny (np. esteraza cholinowa – synapsa cholinowa)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pl-PL" altLang="pl-PL" sz="160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wychwyt zwrotny przez element presynaptyczny lub kom. glejowe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pl-PL" altLang="pl-PL" sz="160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 dyfuzja mediatora ze szczeliny synaptycznej</a:t>
              </a:r>
              <a:endParaRPr lang="pl-PL" altLang="pl-PL" sz="16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7019925" y="5013325"/>
              <a:ext cx="2124075" cy="155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1600" i="1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Rola jonów wapnia</a:t>
              </a:r>
              <a:r>
                <a:rPr lang="pl-PL" altLang="pl-PL" sz="160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– umożliwiają otwieranie pęcherzyków synaptycznych do przestrzenie synaptycznej </a:t>
              </a:r>
            </a:p>
          </p:txBody>
        </p: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0" y="981075"/>
            <a:ext cx="7092950" cy="4038600"/>
            <a:chOff x="432" y="1056"/>
            <a:chExt cx="4896" cy="2544"/>
          </a:xfrm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432" y="1056"/>
              <a:ext cx="4848" cy="2544"/>
            </a:xfrm>
            <a:prstGeom prst="rect">
              <a:avLst/>
            </a:prstGeom>
            <a:solidFill>
              <a:srgbClr val="FFE1C3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graphicFrame>
          <p:nvGraphicFramePr>
            <p:cNvPr id="10" name="Object 11"/>
            <p:cNvGraphicFramePr>
              <a:graphicFrameLocks noChangeAspect="1"/>
            </p:cNvGraphicFramePr>
            <p:nvPr/>
          </p:nvGraphicFramePr>
          <p:xfrm>
            <a:off x="459" y="1088"/>
            <a:ext cx="4869" cy="2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3" name="CorelDRAW" r:id="rId3" imgW="6314760" imgH="3195360" progId="CorelDRAW.Graphic.10">
                    <p:embed/>
                  </p:oleObj>
                </mc:Choice>
                <mc:Fallback>
                  <p:oleObj name="CorelDRAW" r:id="rId3" imgW="6314760" imgH="3195360" progId="CorelDRAW.Graphic.10">
                    <p:embed/>
                    <p:pic>
                      <p:nvPicPr>
                        <p:cNvPr id="1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" y="1088"/>
                          <a:ext cx="4869" cy="2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7761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0"/>
            <a:ext cx="8964613" cy="6742113"/>
            <a:chOff x="0" y="0"/>
            <a:chExt cx="8964613" cy="6742113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81525"/>
              <a:ext cx="5364163" cy="2160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8964613" cy="885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280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Płytka motoryczna </a:t>
              </a:r>
              <a:r>
                <a:rPr lang="pl-PL" altLang="pl-PL"/>
                <a:t>zwana inaczej </a:t>
              </a:r>
              <a:r>
                <a:rPr lang="pl-PL" altLang="pl-PL" b="1" u="sng"/>
                <a:t>synapsą nerwowo – mięśniową</a:t>
              </a:r>
              <a:r>
                <a:rPr lang="pl-PL" altLang="pl-PL"/>
                <a:t>.</a:t>
              </a:r>
            </a:p>
            <a:p>
              <a:pPr algn="ctr">
                <a:spcBef>
                  <a:spcPct val="50000"/>
                </a:spcBef>
              </a:pPr>
              <a:endParaRPr lang="pl-PL" altLang="pl-PL" sz="16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5" name="Picture 9" descr="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8" t="18282" r="8438" b="21094"/>
            <a:stretch>
              <a:fillRect/>
            </a:stretch>
          </p:blipFill>
          <p:spPr bwMode="auto">
            <a:xfrm>
              <a:off x="250825" y="549275"/>
              <a:ext cx="8686800" cy="422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3132138" y="4076700"/>
              <a:ext cx="1944687" cy="21113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10800" rIns="54000" bIns="10800">
              <a:spAutoFit/>
            </a:bodyPr>
            <a:lstStyle/>
            <a:p>
              <a:pPr algn="ctr"/>
              <a:r>
                <a:rPr lang="pl-PL" altLang="pl-PL" sz="1200"/>
                <a:t>szczelina synaptyczna</a:t>
              </a: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3132138" y="3860800"/>
              <a:ext cx="1944687" cy="21113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10800" rIns="54000" bIns="10800">
              <a:spAutoFit/>
            </a:bodyPr>
            <a:lstStyle/>
            <a:p>
              <a:pPr algn="ctr"/>
              <a:r>
                <a:rPr lang="pl-PL" altLang="pl-PL" sz="1200"/>
                <a:t>pęcherzyki synaptyczne ACh</a:t>
              </a:r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2700338" y="3500438"/>
              <a:ext cx="1944687" cy="21113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10800" rIns="54000" bIns="10800">
              <a:spAutoFit/>
            </a:bodyPr>
            <a:lstStyle/>
            <a:p>
              <a:pPr algn="ctr"/>
              <a:r>
                <a:rPr lang="pl-PL" altLang="pl-PL" sz="1200"/>
                <a:t>mitochondrium</a:t>
              </a: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3132138" y="4292600"/>
              <a:ext cx="1944687" cy="3937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10800" rIns="54000" bIns="10800">
              <a:spAutoFit/>
            </a:bodyPr>
            <a:lstStyle/>
            <a:p>
              <a:pPr algn="ctr"/>
              <a:r>
                <a:rPr lang="pl-PL" altLang="pl-PL" sz="1200"/>
                <a:t>palisadowe fałdy sarkolemmy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5724525" y="5229225"/>
              <a:ext cx="3097213" cy="94138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10800" rIns="54000" bIns="10800">
              <a:spAutoFit/>
            </a:bodyPr>
            <a:lstStyle/>
            <a:p>
              <a:pPr algn="ctr"/>
              <a:r>
                <a:rPr lang="pl-PL" altLang="pl-PL" sz="1200" dirty="0"/>
                <a:t>W układzie wegetatywnym na włóknie nerwowym mogą występować liczne </a:t>
              </a:r>
              <a:r>
                <a:rPr lang="pl-PL" altLang="pl-PL" sz="1200" b="1" dirty="0"/>
                <a:t>żylakowatości</a:t>
              </a:r>
              <a:r>
                <a:rPr lang="pl-PL" altLang="pl-PL" sz="1200" dirty="0"/>
                <a:t> (np. ponad 20 tyś. w jednym neuronie noradrenergicznym), które kontaktują się z komórkami mięśnia.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773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Karty Ćwiczeń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Uzupełniane przez studenta</a:t>
            </a:r>
          </a:p>
          <a:p>
            <a:r>
              <a:rPr lang="pl-PL" dirty="0"/>
              <a:t>Podpis asystenta po każdych zajęciach (w przypadku odrabiania zajęć u innej grupy – podpis prowadzącego, u którego student odrabiał ćwiczenia</a:t>
            </a:r>
          </a:p>
          <a:p>
            <a:r>
              <a:rPr lang="pl-PL" dirty="0"/>
              <a:t>Uzupełnioną Kartę Ćwiczeń student przynosi na egzamin z Fizjologii</a:t>
            </a:r>
          </a:p>
        </p:txBody>
      </p:sp>
      <p:pic>
        <p:nvPicPr>
          <p:cNvPr id="4" name="Obraz 3" descr="wydzial_biologii-logo-niebiesk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4355" y="260648"/>
            <a:ext cx="1151368" cy="864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4611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250825" y="115888"/>
            <a:ext cx="8751888" cy="6010275"/>
            <a:chOff x="250825" y="115888"/>
            <a:chExt cx="8751888" cy="6010275"/>
          </a:xfrm>
        </p:grpSpPr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684213" y="115888"/>
              <a:ext cx="7772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280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itchFamily="18" charset="0"/>
                </a:rPr>
                <a:t>Przewodnictwo synaptyczne – synapsa cholinowa</a:t>
              </a:r>
              <a:r>
                <a:rPr lang="pl-PL" altLang="pl-PL" sz="360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</p:txBody>
        </p:sp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32" b="9163"/>
            <a:stretch>
              <a:fillRect/>
            </a:stretch>
          </p:blipFill>
          <p:spPr bwMode="auto">
            <a:xfrm>
              <a:off x="250825" y="836613"/>
              <a:ext cx="8369300" cy="5289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5940425" y="1597025"/>
              <a:ext cx="2781300" cy="639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pl-PL" altLang="pl-PL" sz="1200" dirty="0">
                  <a:latin typeface="Arial" charset="0"/>
                </a:rPr>
                <a:t>Acetylocholina = </a:t>
              </a:r>
              <a:r>
                <a:rPr lang="pl-PL" altLang="pl-PL" sz="1200" dirty="0" err="1">
                  <a:latin typeface="Arial" charset="0"/>
                </a:rPr>
                <a:t>AcetyloCoA</a:t>
              </a:r>
              <a:r>
                <a:rPr lang="pl-PL" altLang="pl-PL" sz="1200" dirty="0">
                  <a:latin typeface="Arial" charset="0"/>
                </a:rPr>
                <a:t> + cholina</a:t>
              </a:r>
            </a:p>
            <a:p>
              <a:r>
                <a:rPr lang="pl-PL" altLang="pl-PL" sz="1200" dirty="0">
                  <a:latin typeface="Arial" charset="0"/>
                </a:rPr>
                <a:t>(e.: acetylotransferaza cholinowa</a:t>
              </a:r>
            </a:p>
            <a:p>
              <a:r>
                <a:rPr lang="pl-PL" altLang="pl-PL" sz="1200" dirty="0">
                  <a:latin typeface="Arial" charset="0"/>
                </a:rPr>
                <a:t> (</a:t>
              </a:r>
              <a:r>
                <a:rPr lang="pl-PL" altLang="pl-PL" sz="1200" dirty="0" err="1">
                  <a:latin typeface="Arial" charset="0"/>
                </a:rPr>
                <a:t>acetylaza</a:t>
              </a:r>
              <a:r>
                <a:rPr lang="pl-PL" altLang="pl-PL" sz="1200" dirty="0">
                  <a:latin typeface="Arial" charset="0"/>
                </a:rPr>
                <a:t> cholinowa - </a:t>
              </a:r>
              <a:r>
                <a:rPr lang="pl-PL" altLang="pl-PL" sz="1200" dirty="0" err="1">
                  <a:latin typeface="Arial" charset="0"/>
                </a:rPr>
                <a:t>ChAT</a:t>
              </a:r>
              <a:r>
                <a:rPr lang="pl-PL" altLang="pl-PL" sz="1200" dirty="0">
                  <a:latin typeface="Arial" charset="0"/>
                </a:rPr>
                <a:t>)</a:t>
              </a:r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5940425" y="2997200"/>
              <a:ext cx="3009900" cy="1187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pl-PL" altLang="pl-PL" sz="1200">
                  <a:latin typeface="Arial" charset="0"/>
                </a:rPr>
                <a:t>Wysiew Ach do szczeliny synaptycznej, </a:t>
              </a:r>
            </a:p>
            <a:p>
              <a:r>
                <a:rPr lang="pl-PL" altLang="pl-PL" sz="1200">
                  <a:latin typeface="Arial" charset="0"/>
                </a:rPr>
                <a:t>aktywacja rec. na błonie postsynaptycznej</a:t>
              </a:r>
            </a:p>
            <a:p>
              <a:r>
                <a:rPr lang="pl-PL" altLang="pl-PL" sz="1200">
                  <a:latin typeface="Arial" charset="0"/>
                </a:rPr>
                <a:t>(depolaryzacja bł. postsynaptycznej)</a:t>
              </a:r>
            </a:p>
            <a:p>
              <a:r>
                <a:rPr lang="pl-PL" altLang="pl-PL" sz="1200">
                  <a:latin typeface="Arial" charset="0"/>
                </a:rPr>
                <a:t>i </a:t>
              </a:r>
              <a:r>
                <a:rPr lang="pl-PL" altLang="pl-PL" sz="1200" b="1" u="sng">
                  <a:latin typeface="Arial" charset="0"/>
                </a:rPr>
                <a:t>rozkład</a:t>
              </a:r>
              <a:r>
                <a:rPr lang="pl-PL" altLang="pl-PL" sz="1200">
                  <a:latin typeface="Arial" charset="0"/>
                </a:rPr>
                <a:t> Ach na cholinę i octan</a:t>
              </a:r>
            </a:p>
            <a:p>
              <a:r>
                <a:rPr lang="pl-PL" altLang="pl-PL" sz="1200">
                  <a:latin typeface="Arial" charset="0"/>
                </a:rPr>
                <a:t>(enzym: acetylocholinesteraza </a:t>
              </a:r>
            </a:p>
            <a:p>
              <a:r>
                <a:rPr lang="pl-PL" altLang="pl-PL" sz="1200">
                  <a:latin typeface="Arial" charset="0"/>
                </a:rPr>
                <a:t>(esteraza cholinowa - AChE)</a:t>
              </a: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5940425" y="4652963"/>
              <a:ext cx="3062288" cy="639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pl-PL" altLang="pl-PL" sz="1200">
                <a:latin typeface="Arial" charset="0"/>
              </a:endParaRPr>
            </a:p>
            <a:p>
              <a:r>
                <a:rPr lang="pl-PL" altLang="pl-PL" sz="1200">
                  <a:latin typeface="Arial" charset="0"/>
                </a:rPr>
                <a:t>zwrotny transport choliny do kolbki aksonu</a:t>
              </a:r>
            </a:p>
            <a:p>
              <a:endParaRPr lang="pl-PL" altLang="pl-PL" sz="12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383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" y="657225"/>
            <a:ext cx="883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pl-PL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Receptory błonowe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-107950" y="2363788"/>
            <a:ext cx="46434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Jonotropowe</a:t>
            </a:r>
            <a:endParaRPr lang="pl-PL" sz="22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2708275"/>
            <a:ext cx="45005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szybkie – wywołują zmiany przepuszczalności jonów (otwierają kanały jonowe)</a:t>
            </a: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112553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pl-PL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swoiste dla mediatorów, ale łączą się także z innymi substancjami, które mogą działać jako agoniści (tak jak swoisty mediator) lub antagoniści (blokery). 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4221163"/>
            <a:ext cx="45005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Metabotropowe</a:t>
            </a:r>
            <a:endParaRPr lang="pl-PL" sz="22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0" y="4586288"/>
            <a:ext cx="45005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pl-PL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wolne – z układem drugiego przekaźnika (białko G, kinazy białkowe </a:t>
            </a:r>
            <a:r>
              <a:rPr lang="pl-PL" altLang="pl-PL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 pitchFamily="18" charset="2"/>
              </a:rPr>
              <a:t></a:t>
            </a:r>
            <a:r>
              <a:rPr lang="pl-PL" altLang="pl-PL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pl-PL" altLang="pl-PL" sz="20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cAMP</a:t>
            </a:r>
            <a:r>
              <a:rPr lang="pl-PL" altLang="pl-PL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;</a:t>
            </a:r>
            <a:r>
              <a:rPr lang="pl-PL" altLang="pl-PL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altLang="pl-PL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IP3 – trójfosforan inozytolu; DAG – </a:t>
            </a:r>
            <a:r>
              <a:rPr lang="pl-PL" altLang="pl-PL" sz="20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diacyloglicerol</a:t>
            </a:r>
            <a:r>
              <a:rPr lang="pl-PL" altLang="pl-PL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)</a:t>
            </a:r>
            <a:r>
              <a:rPr lang="pl-PL" altLang="pl-PL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</a:t>
            </a:r>
            <a:r>
              <a:rPr lang="pl-PL" altLang="pl-PL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Ostatecznie działają na kanały jonowe lub zmieniają metabolizm komórki</a:t>
            </a:r>
          </a:p>
        </p:txBody>
      </p:sp>
      <p:pic>
        <p:nvPicPr>
          <p:cNvPr id="8" name="Obraz 5" descr="nikotyn recep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63713"/>
            <a:ext cx="39243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 descr="receptor muskaarynow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17988"/>
            <a:ext cx="4572000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85800" y="-26988"/>
            <a:ext cx="777240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Przewodnictwo synaptyczne</a:t>
            </a:r>
            <a:r>
              <a:rPr lang="pl-PL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351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07950" y="115888"/>
            <a:ext cx="8756650" cy="6192837"/>
            <a:chOff x="107950" y="115888"/>
            <a:chExt cx="8756650" cy="6192837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793750" y="115888"/>
              <a:ext cx="72342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 altLang="pl-PL" sz="2800" b="1">
                  <a:latin typeface="Calibri" pitchFamily="34" charset="0"/>
                </a:rPr>
                <a:t>Aktywacja wapniowa uwalniania mediatora</a:t>
              </a:r>
            </a:p>
          </p:txBody>
        </p:sp>
        <p:pic>
          <p:nvPicPr>
            <p:cNvPr id="4" name="Obraz 2" descr="aktywacja wapniowa synap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100" y="836613"/>
              <a:ext cx="4508500" cy="547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07950" y="1052513"/>
              <a:ext cx="3671888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 altLang="pl-PL" sz="2000" b="1">
                  <a:latin typeface="Calibri" pitchFamily="34" charset="0"/>
                </a:rPr>
                <a:t>1. Depolaryzacja błony zakończenia aksonu przez impuls nerwowy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07950" y="2278063"/>
              <a:ext cx="3671888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 altLang="pl-PL" sz="2000" b="1">
                  <a:latin typeface="Calibri" pitchFamily="34" charset="0"/>
                </a:rPr>
                <a:t>2. Depolaryzacja otwiera kanały wapniowe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07950" y="3429000"/>
              <a:ext cx="3671888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 altLang="pl-PL" sz="2000" b="1">
                  <a:latin typeface="Calibri" pitchFamily="34" charset="0"/>
                </a:rPr>
                <a:t>3. Jony wapnia stymulują egzocytozę (opróżnianie) pęcherzyków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07950" y="4810125"/>
              <a:ext cx="338455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 altLang="pl-PL" sz="2000" b="1">
                  <a:latin typeface="Calibri" pitchFamily="34" charset="0"/>
                </a:rPr>
                <a:t>4. Neurotransmiter dyfunduje do szczeliny synaptycznej i wiąże się z receptorem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52566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148431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pl-PL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Prawo </a:t>
            </a:r>
            <a:r>
              <a:rPr lang="pl-PL" altLang="pl-PL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Dale’a</a:t>
            </a:r>
            <a:r>
              <a:rPr lang="pl-PL" alt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– jeden neuron może syntetyzować i uwalniać ze swoich zakończeń tylko jeden rodzaj mediatora</a:t>
            </a:r>
            <a:endParaRPr lang="pl-PL" altLang="pl-PL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2409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Transmitery pobudzające</a:t>
            </a:r>
            <a:r>
              <a:rPr lang="pl-PL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277495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acetylocholina </a:t>
            </a:r>
            <a:r>
              <a:rPr lang="pl-PL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(AC</a:t>
            </a: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h), kwas glutaminowy (</a:t>
            </a:r>
            <a:r>
              <a:rPr lang="pl-PL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Glu</a:t>
            </a: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), kwas asparaginowy </a:t>
            </a:r>
            <a:r>
              <a:rPr lang="pl-PL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(As</a:t>
            </a: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p)</a:t>
            </a:r>
            <a:endParaRPr lang="pl-PL" sz="2000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85800" y="15240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Przewodnictwo synaptyczne</a:t>
            </a:r>
            <a:r>
              <a:rPr lang="pl-PL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52400" y="981075"/>
            <a:ext cx="883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8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Typy mediatorów synaptycznych:</a:t>
            </a:r>
            <a:endParaRPr lang="pl-PL" sz="16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0" y="327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Transmitery hamujące</a:t>
            </a:r>
            <a:r>
              <a:rPr lang="pl-PL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0" y="36544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kwas </a:t>
            </a:r>
            <a:r>
              <a:rPr lang="pl-PL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gammaaminomasłowy</a:t>
            </a: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(GABA), glicyna</a:t>
            </a:r>
            <a:endParaRPr lang="pl-PL" sz="2000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0" y="4127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Neuromodulatory</a:t>
            </a:r>
            <a:endParaRPr lang="pl-PL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0" y="45085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efekt działania zależy od typu receptora, z którym się łączy</a:t>
            </a: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dopamina (DA), noradrenalina (NA), serotonina (5-HT)</a:t>
            </a:r>
            <a:endParaRPr lang="pl-PL" sz="2000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0" y="5219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Neuropeptydy</a:t>
            </a:r>
            <a:r>
              <a:rPr lang="pl-PL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0" y="56007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większość hormonów (neurohormonów): </a:t>
            </a:r>
            <a:r>
              <a:rPr lang="pl-PL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neuropeptyd</a:t>
            </a: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Y, ACTH, </a:t>
            </a:r>
            <a:r>
              <a:rPr lang="pl-PL" sz="20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β</a:t>
            </a:r>
            <a:r>
              <a:rPr lang="pl-PL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-endorfina</a:t>
            </a: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OXY, ADH itp.</a:t>
            </a:r>
            <a:endParaRPr lang="pl-PL" sz="2000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359532" y="2040493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(</a:t>
            </a:r>
            <a:r>
              <a:rPr lang="pl-PL" altLang="pl-PL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Dziś już historyczna, znane są neurony uwalniające mediator  + np. </a:t>
            </a:r>
            <a:r>
              <a:rPr lang="pl-PL" altLang="pl-PL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neuropeptyd</a:t>
            </a:r>
            <a:r>
              <a:rPr lang="pl-PL" altLang="pl-PL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105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  <p:bldP spid="1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21"/>
          <p:cNvGraphicFramePr>
            <a:graphicFrameLocks noGrp="1"/>
          </p:cNvGraphicFramePr>
          <p:nvPr>
            <p:extLst/>
          </p:nvPr>
        </p:nvGraphicFramePr>
        <p:xfrm>
          <a:off x="179388" y="908050"/>
          <a:ext cx="8686800" cy="5609020"/>
        </p:xfrm>
        <a:graphic>
          <a:graphicData uri="http://schemas.openxmlformats.org/drawingml/2006/table">
            <a:tbl>
              <a:tblPr/>
              <a:tblGrid>
                <a:gridCol w="97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1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Mediator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Podtypy receptorów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Agoniści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Antagoniści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Uwagi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55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 – nikotynowy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Nikotyna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Kurrara, nikotyna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(w dużym stężeniu)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Płytka motoryczna (</a:t>
                      </a:r>
                      <a:r>
                        <a:rPr kumimoji="0" lang="pl-PL" altLang="pl-PL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jonotropowy</a:t>
                      </a: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0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 – muskarynowy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Muskaryna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Atropina,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skopolamina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metabotropowy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13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 - adrenergiczne</a:t>
                      </a:r>
                      <a:endParaRPr kumimoji="0" lang="pl-PL" altLang="pl-PL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Gł. Noradrenalina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Fentolanina</a:t>
                      </a: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Najczęściej pobudzenie </a:t>
                      </a:r>
                      <a:r>
                        <a:rPr kumimoji="0" lang="pl-PL" altLang="pl-PL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jonotropowe</a:t>
                      </a: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9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 - adrenergiczne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Gł. Adrenalina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Propanolol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Najczęściej hamujące, wyjątek serce (metabotropowy)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22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GABA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GABA</a:t>
                      </a:r>
                      <a:r>
                        <a:rPr kumimoji="0" lang="pl-PL" altLang="pl-P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A</a:t>
                      </a:r>
                      <a:endParaRPr kumimoji="0" lang="pl-PL" altLang="pl-P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Muscimol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Bikukulina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Jonotropowy</a:t>
                      </a: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1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GABA</a:t>
                      </a:r>
                      <a:r>
                        <a:rPr kumimoji="0" lang="pl-PL" altLang="pl-P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B</a:t>
                      </a:r>
                      <a:endParaRPr kumimoji="0" lang="pl-PL" altLang="pl-PL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Baklofen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Falkofen</a:t>
                      </a: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Metabotropowy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Glicyna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Gly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tauryna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Strychnina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Jad tężca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5HT1 – 5HT7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Meskalina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(pokrewna ekstazy)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Mienscyna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Metabotropowe z wyj. 5-HT3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Glu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NMDA, AMPA, kainowe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kw. glutaminowy, asparaginowy, NMDA, AMPA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CPP, MK-801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NMDA, AMPA, kainowe – </a:t>
                      </a:r>
                      <a:r>
                        <a:rPr kumimoji="0" lang="pl-PL" altLang="pl-PL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jonotropowe</a:t>
                      </a: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mGlu1-mGlu8-metabotropowe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angle 60"/>
          <p:cNvSpPr>
            <a:spLocks noChangeArrowheads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l-PL" altLang="pl-PL" sz="3200" dirty="0">
                <a:solidFill>
                  <a:schemeClr val="tx2"/>
                </a:solidFill>
              </a:rPr>
              <a:t>Mediatory</a:t>
            </a:r>
          </a:p>
        </p:txBody>
      </p:sp>
    </p:spTree>
    <p:extLst>
      <p:ext uri="{BB962C8B-B14F-4D97-AF65-F5344CB8AC3E}">
        <p14:creationId xmlns:p14="http://schemas.microsoft.com/office/powerpoint/2010/main" val="18799188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>
            <a:extLst>
              <a:ext uri="{FF2B5EF4-FFF2-40B4-BE49-F238E27FC236}">
                <a16:creationId xmlns:a16="http://schemas.microsoft.com/office/drawing/2014/main" id="{9636E3FD-529F-4B8E-AC57-4A463BDA42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4013200" cy="2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QuickTime Picture" r:id="rId3" imgW="6141457" imgH="4766949" progId="ViewerFrameClass">
                  <p:embed/>
                </p:oleObj>
              </mc:Choice>
              <mc:Fallback>
                <p:oleObj name="QuickTime Picture" r:id="rId3" imgW="6141457" imgH="4766949" progId="ViewerFrameClass">
                  <p:embed/>
                  <p:pic>
                    <p:nvPicPr>
                      <p:cNvPr id="4098" name="Object 2">
                        <a:extLst>
                          <a:ext uri="{FF2B5EF4-FFF2-40B4-BE49-F238E27FC236}">
                            <a16:creationId xmlns:a16="http://schemas.microsoft.com/office/drawing/2014/main" id="{9636E3FD-529F-4B8E-AC57-4A463BDA42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02" t="5260" r="1628" b="6857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013200" cy="283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>
            <a:extLst>
              <a:ext uri="{FF2B5EF4-FFF2-40B4-BE49-F238E27FC236}">
                <a16:creationId xmlns:a16="http://schemas.microsoft.com/office/drawing/2014/main" id="{164ED131-1FDA-44C0-88B6-7FCAD34A3A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0"/>
          <a:ext cx="4191000" cy="295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QuickTime Picture" r:id="rId5" imgW="6141457" imgH="4766949" progId="ViewerFrameClass">
                  <p:embed/>
                </p:oleObj>
              </mc:Choice>
              <mc:Fallback>
                <p:oleObj name="QuickTime Picture" r:id="rId5" imgW="6141457" imgH="4766949" progId="ViewerFrameClass">
                  <p:embed/>
                  <p:pic>
                    <p:nvPicPr>
                      <p:cNvPr id="4099" name="Object 3">
                        <a:extLst>
                          <a:ext uri="{FF2B5EF4-FFF2-40B4-BE49-F238E27FC236}">
                            <a16:creationId xmlns:a16="http://schemas.microsoft.com/office/drawing/2014/main" id="{164ED131-1FDA-44C0-88B6-7FCAD34A3A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02" t="5260" r="1628" b="6857"/>
                      <a:stretch>
                        <a:fillRect/>
                      </a:stretch>
                    </p:blipFill>
                    <p:spPr bwMode="auto">
                      <a:xfrm>
                        <a:off x="4953000" y="0"/>
                        <a:ext cx="4191000" cy="295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>
            <a:extLst>
              <a:ext uri="{FF2B5EF4-FFF2-40B4-BE49-F238E27FC236}">
                <a16:creationId xmlns:a16="http://schemas.microsoft.com/office/drawing/2014/main" id="{A40A2977-AD73-4695-AF9F-F42A3F682F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810000"/>
          <a:ext cx="43942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QuickTime Picture" r:id="rId7" imgW="6141457" imgH="4766949" progId="ViewerFrameClass">
                  <p:embed/>
                </p:oleObj>
              </mc:Choice>
              <mc:Fallback>
                <p:oleObj name="QuickTime Picture" r:id="rId7" imgW="6141457" imgH="4766949" progId="ViewerFrameClass">
                  <p:embed/>
                  <p:pic>
                    <p:nvPicPr>
                      <p:cNvPr id="4100" name="Object 4">
                        <a:extLst>
                          <a:ext uri="{FF2B5EF4-FFF2-40B4-BE49-F238E27FC236}">
                            <a16:creationId xmlns:a16="http://schemas.microsoft.com/office/drawing/2014/main" id="{A40A2977-AD73-4695-AF9F-F42A3F682F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02" t="5260" b="6857"/>
                      <a:stretch>
                        <a:fillRect/>
                      </a:stretch>
                    </p:blipFill>
                    <p:spPr bwMode="auto">
                      <a:xfrm>
                        <a:off x="0" y="3810000"/>
                        <a:ext cx="43942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lipsa 4">
            <a:extLst>
              <a:ext uri="{FF2B5EF4-FFF2-40B4-BE49-F238E27FC236}">
                <a16:creationId xmlns:a16="http://schemas.microsoft.com/office/drawing/2014/main" id="{30FAB4E1-F95E-4965-A02A-0F540479D5DE}"/>
              </a:ext>
            </a:extLst>
          </p:cNvPr>
          <p:cNvSpPr/>
          <p:nvPr/>
        </p:nvSpPr>
        <p:spPr>
          <a:xfrm>
            <a:off x="7164388" y="1341438"/>
            <a:ext cx="144462" cy="215900"/>
          </a:xfrm>
          <a:prstGeom prst="ellipse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4115A024-25F9-4CF5-B8E4-7DC476D13EC6}"/>
              </a:ext>
            </a:extLst>
          </p:cNvPr>
          <p:cNvSpPr/>
          <p:nvPr/>
        </p:nvSpPr>
        <p:spPr>
          <a:xfrm>
            <a:off x="2124075" y="1268413"/>
            <a:ext cx="144463" cy="215900"/>
          </a:xfrm>
          <a:prstGeom prst="ellipse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14414D58-1941-4034-86CC-F8E35B3E4F10}"/>
              </a:ext>
            </a:extLst>
          </p:cNvPr>
          <p:cNvSpPr/>
          <p:nvPr/>
        </p:nvSpPr>
        <p:spPr>
          <a:xfrm>
            <a:off x="2268538" y="5157788"/>
            <a:ext cx="142875" cy="215900"/>
          </a:xfrm>
          <a:prstGeom prst="ellipse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6F2AFB1E-15A2-4282-A913-8C347A2A880B}"/>
              </a:ext>
            </a:extLst>
          </p:cNvPr>
          <p:cNvSpPr/>
          <p:nvPr/>
        </p:nvSpPr>
        <p:spPr>
          <a:xfrm>
            <a:off x="3924300" y="4941888"/>
            <a:ext cx="142875" cy="215900"/>
          </a:xfrm>
          <a:prstGeom prst="ellipse">
            <a:avLst/>
          </a:prstGeom>
          <a:solidFill>
            <a:srgbClr val="FFFF00">
              <a:alpha val="38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105" name="pole tekstowe 11">
            <a:extLst>
              <a:ext uri="{FF2B5EF4-FFF2-40B4-BE49-F238E27FC236}">
                <a16:creationId xmlns:a16="http://schemas.microsoft.com/office/drawing/2014/main" id="{59AB01AC-4718-42A5-AC47-1DD201A02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196975"/>
            <a:ext cx="935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/>
              <a:t>SDP</a:t>
            </a:r>
          </a:p>
        </p:txBody>
      </p:sp>
      <p:sp>
        <p:nvSpPr>
          <p:cNvPr id="4106" name="pole tekstowe 12">
            <a:extLst>
              <a:ext uri="{FF2B5EF4-FFF2-40B4-BE49-F238E27FC236}">
                <a16:creationId xmlns:a16="http://schemas.microsoft.com/office/drawing/2014/main" id="{00419379-714E-48BA-9CCB-C9B2AA031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19697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/>
              <a:t>SDP</a:t>
            </a:r>
          </a:p>
        </p:txBody>
      </p:sp>
      <p:sp>
        <p:nvSpPr>
          <p:cNvPr id="4107" name="pole tekstowe 13">
            <a:extLst>
              <a:ext uri="{FF2B5EF4-FFF2-40B4-BE49-F238E27FC236}">
                <a16:creationId xmlns:a16="http://schemas.microsoft.com/office/drawing/2014/main" id="{5F5EB9A1-B2FD-414C-A00F-A206A01CA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157788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/>
              <a:t>SDP</a:t>
            </a:r>
          </a:p>
        </p:txBody>
      </p:sp>
      <p:sp>
        <p:nvSpPr>
          <p:cNvPr id="4108" name="pole tekstowe 15">
            <a:extLst>
              <a:ext uri="{FF2B5EF4-FFF2-40B4-BE49-F238E27FC236}">
                <a16:creationId xmlns:a16="http://schemas.microsoft.com/office/drawing/2014/main" id="{65FFD060-FC66-4120-9EF0-C827B1553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0713"/>
            <a:ext cx="936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/>
              <a:t>EPSP</a:t>
            </a:r>
          </a:p>
        </p:txBody>
      </p:sp>
      <p:sp>
        <p:nvSpPr>
          <p:cNvPr id="4109" name="pole tekstowe 16">
            <a:extLst>
              <a:ext uri="{FF2B5EF4-FFF2-40B4-BE49-F238E27FC236}">
                <a16:creationId xmlns:a16="http://schemas.microsoft.com/office/drawing/2014/main" id="{F9195B57-D921-4690-BB43-138B7787C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49275"/>
            <a:ext cx="936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/>
              <a:t>IPSP</a:t>
            </a:r>
          </a:p>
        </p:txBody>
      </p:sp>
      <p:sp>
        <p:nvSpPr>
          <p:cNvPr id="4110" name="pole tekstowe 17">
            <a:extLst>
              <a:ext uri="{FF2B5EF4-FFF2-40B4-BE49-F238E27FC236}">
                <a16:creationId xmlns:a16="http://schemas.microsoft.com/office/drawing/2014/main" id="{4BAFEA58-C3E2-48A2-B311-0FD19BC33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581525"/>
            <a:ext cx="936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/>
              <a:t>IPSP</a:t>
            </a:r>
          </a:p>
        </p:txBody>
      </p:sp>
      <p:sp>
        <p:nvSpPr>
          <p:cNvPr id="4111" name="pole tekstowe 18">
            <a:extLst>
              <a:ext uri="{FF2B5EF4-FFF2-40B4-BE49-F238E27FC236}">
                <a16:creationId xmlns:a16="http://schemas.microsoft.com/office/drawing/2014/main" id="{E905E561-0382-4579-9780-D55212951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652963"/>
            <a:ext cx="936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/>
              <a:t>EPSP</a:t>
            </a:r>
          </a:p>
        </p:txBody>
      </p:sp>
      <p:sp>
        <p:nvSpPr>
          <p:cNvPr id="4112" name="pole tekstowe 19">
            <a:extLst>
              <a:ext uri="{FF2B5EF4-FFF2-40B4-BE49-F238E27FC236}">
                <a16:creationId xmlns:a16="http://schemas.microsoft.com/office/drawing/2014/main" id="{8348002D-03CC-4CF5-A442-5BE763EF1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516563"/>
            <a:ext cx="936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/>
              <a:t>IPSP</a:t>
            </a:r>
          </a:p>
        </p:txBody>
      </p:sp>
      <p:sp>
        <p:nvSpPr>
          <p:cNvPr id="4113" name="pole tekstowe 20">
            <a:extLst>
              <a:ext uri="{FF2B5EF4-FFF2-40B4-BE49-F238E27FC236}">
                <a16:creationId xmlns:a16="http://schemas.microsoft.com/office/drawing/2014/main" id="{F2A6C135-1466-4BBA-9417-08080131E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949950"/>
            <a:ext cx="936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/>
              <a:t>EPSP</a:t>
            </a:r>
          </a:p>
        </p:txBody>
      </p:sp>
      <p:sp>
        <p:nvSpPr>
          <p:cNvPr id="4114" name="pole tekstowe 21">
            <a:extLst>
              <a:ext uri="{FF2B5EF4-FFF2-40B4-BE49-F238E27FC236}">
                <a16:creationId xmlns:a16="http://schemas.microsoft.com/office/drawing/2014/main" id="{19B1AFCC-D4E2-459C-8A21-5ECD11F60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989138"/>
            <a:ext cx="936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/>
              <a:t>EPSP</a:t>
            </a:r>
          </a:p>
        </p:txBody>
      </p:sp>
      <p:sp>
        <p:nvSpPr>
          <p:cNvPr id="4115" name="pole tekstowe 22">
            <a:extLst>
              <a:ext uri="{FF2B5EF4-FFF2-40B4-BE49-F238E27FC236}">
                <a16:creationId xmlns:a16="http://schemas.microsoft.com/office/drawing/2014/main" id="{4D0E0642-FFD6-4302-A62A-4B020BDA0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00213"/>
            <a:ext cx="9350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/>
              <a:t>IPSP</a:t>
            </a:r>
          </a:p>
        </p:txBody>
      </p:sp>
      <p:sp>
        <p:nvSpPr>
          <p:cNvPr id="4116" name="pole tekstowe 23">
            <a:extLst>
              <a:ext uri="{FF2B5EF4-FFF2-40B4-BE49-F238E27FC236}">
                <a16:creationId xmlns:a16="http://schemas.microsoft.com/office/drawing/2014/main" id="{2641F40B-347C-405F-91CB-EC4BD5549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92150"/>
            <a:ext cx="9350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/>
              <a:t>EPSP</a:t>
            </a:r>
          </a:p>
        </p:txBody>
      </p:sp>
      <p:sp>
        <p:nvSpPr>
          <p:cNvPr id="4117" name="pole tekstowe 24">
            <a:extLst>
              <a:ext uri="{FF2B5EF4-FFF2-40B4-BE49-F238E27FC236}">
                <a16:creationId xmlns:a16="http://schemas.microsoft.com/office/drawing/2014/main" id="{9A98EF7E-8D31-4875-AB63-A30DF867A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2060575"/>
            <a:ext cx="936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/>
              <a:t>EPSP</a:t>
            </a:r>
          </a:p>
        </p:txBody>
      </p:sp>
      <p:sp>
        <p:nvSpPr>
          <p:cNvPr id="4118" name="pole tekstowe 25">
            <a:extLst>
              <a:ext uri="{FF2B5EF4-FFF2-40B4-BE49-F238E27FC236}">
                <a16:creationId xmlns:a16="http://schemas.microsoft.com/office/drawing/2014/main" id="{DEA83130-DF4E-4DB2-B776-5A224620C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981075"/>
            <a:ext cx="936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/>
              <a:t>ISP</a:t>
            </a:r>
          </a:p>
        </p:txBody>
      </p:sp>
      <p:sp>
        <p:nvSpPr>
          <p:cNvPr id="4119" name="pole tekstowe 26">
            <a:extLst>
              <a:ext uri="{FF2B5EF4-FFF2-40B4-BE49-F238E27FC236}">
                <a16:creationId xmlns:a16="http://schemas.microsoft.com/office/drawing/2014/main" id="{8D35CF98-DB9A-4401-9E19-71A46A2A6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1052513"/>
            <a:ext cx="936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/>
              <a:t>ISP</a:t>
            </a:r>
          </a:p>
        </p:txBody>
      </p:sp>
      <p:sp>
        <p:nvSpPr>
          <p:cNvPr id="4120" name="pole tekstowe 27">
            <a:extLst>
              <a:ext uri="{FF2B5EF4-FFF2-40B4-BE49-F238E27FC236}">
                <a16:creationId xmlns:a16="http://schemas.microsoft.com/office/drawing/2014/main" id="{EB38AE5B-8C23-4910-9411-5453ACFC9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868863"/>
            <a:ext cx="9350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/>
              <a:t>ISP</a:t>
            </a:r>
          </a:p>
        </p:txBody>
      </p:sp>
      <p:sp>
        <p:nvSpPr>
          <p:cNvPr id="4121" name="pole tekstowe 28">
            <a:extLst>
              <a:ext uri="{FF2B5EF4-FFF2-40B4-BE49-F238E27FC236}">
                <a16:creationId xmlns:a16="http://schemas.microsoft.com/office/drawing/2014/main" id="{C0BFF319-C0B1-49E7-A60F-A2C61A59D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981075"/>
            <a:ext cx="935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/>
              <a:t>SP</a:t>
            </a:r>
          </a:p>
        </p:txBody>
      </p:sp>
      <p:sp>
        <p:nvSpPr>
          <p:cNvPr id="4122" name="pole tekstowe 29">
            <a:extLst>
              <a:ext uri="{FF2B5EF4-FFF2-40B4-BE49-F238E27FC236}">
                <a16:creationId xmlns:a16="http://schemas.microsoft.com/office/drawing/2014/main" id="{7E24D343-D5AE-4D46-A3D4-2C24120BF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1052513"/>
            <a:ext cx="936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/>
              <a:t>SP</a:t>
            </a:r>
          </a:p>
        </p:txBody>
      </p:sp>
      <p:sp>
        <p:nvSpPr>
          <p:cNvPr id="4123" name="Text Box 3">
            <a:extLst>
              <a:ext uri="{FF2B5EF4-FFF2-40B4-BE49-F238E27FC236}">
                <a16:creationId xmlns:a16="http://schemas.microsoft.com/office/drawing/2014/main" id="{CB257B3F-29BB-48F8-A403-89A71BA5F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868863"/>
            <a:ext cx="20161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b="1"/>
              <a:t>Wzgórek aksonu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BEC60186-44B0-49B7-947F-46D3CAB6165F}"/>
              </a:ext>
            </a:extLst>
          </p:cNvPr>
          <p:cNvCxnSpPr/>
          <p:nvPr/>
        </p:nvCxnSpPr>
        <p:spPr>
          <a:xfrm>
            <a:off x="6516688" y="6165850"/>
            <a:ext cx="719137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5" name="Łącznik prosty ze strzałką 56">
            <a:extLst>
              <a:ext uri="{FF2B5EF4-FFF2-40B4-BE49-F238E27FC236}">
                <a16:creationId xmlns:a16="http://schemas.microsoft.com/office/drawing/2014/main" id="{FA037833-CAA0-4E71-9E11-1DB2D512B1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64163" y="6165850"/>
            <a:ext cx="1079500" cy="1588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26" name="Łącznik prosty 58">
            <a:extLst>
              <a:ext uri="{FF2B5EF4-FFF2-40B4-BE49-F238E27FC236}">
                <a16:creationId xmlns:a16="http://schemas.microsoft.com/office/drawing/2014/main" id="{73BB1C7F-695E-4929-9509-53E7F1596A3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076032" y="5877719"/>
            <a:ext cx="576262" cy="0"/>
          </a:xfrm>
          <a:prstGeom prst="lin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27" name="Text Box 3">
            <a:extLst>
              <a:ext uri="{FF2B5EF4-FFF2-40B4-BE49-F238E27FC236}">
                <a16:creationId xmlns:a16="http://schemas.microsoft.com/office/drawing/2014/main" id="{1576F0BF-104F-45CC-A126-6924AB222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5219700"/>
            <a:ext cx="187325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400" b="1"/>
              <a:t>Potencjał krytyczny wzgórka aksonu</a:t>
            </a:r>
          </a:p>
        </p:txBody>
      </p:sp>
      <p:sp>
        <p:nvSpPr>
          <p:cNvPr id="2" name="Elipsa 7">
            <a:extLst>
              <a:ext uri="{FF2B5EF4-FFF2-40B4-BE49-F238E27FC236}">
                <a16:creationId xmlns:a16="http://schemas.microsoft.com/office/drawing/2014/main" id="{1C8DF865-496E-4DF5-AF73-092E0761E7CC}"/>
              </a:ext>
            </a:extLst>
          </p:cNvPr>
          <p:cNvSpPr/>
          <p:nvPr/>
        </p:nvSpPr>
        <p:spPr>
          <a:xfrm>
            <a:off x="2124075" y="1268413"/>
            <a:ext cx="142875" cy="215900"/>
          </a:xfrm>
          <a:prstGeom prst="ellipse">
            <a:avLst/>
          </a:prstGeom>
          <a:solidFill>
            <a:srgbClr val="FFFF00">
              <a:alpha val="38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" name="Elipsa 7">
            <a:extLst>
              <a:ext uri="{FF2B5EF4-FFF2-40B4-BE49-F238E27FC236}">
                <a16:creationId xmlns:a16="http://schemas.microsoft.com/office/drawing/2014/main" id="{A58714E8-3F5B-4412-AD8C-5FD884971453}"/>
              </a:ext>
            </a:extLst>
          </p:cNvPr>
          <p:cNvSpPr/>
          <p:nvPr/>
        </p:nvSpPr>
        <p:spPr>
          <a:xfrm>
            <a:off x="7164388" y="1341438"/>
            <a:ext cx="142875" cy="215900"/>
          </a:xfrm>
          <a:prstGeom prst="ellipse">
            <a:avLst/>
          </a:prstGeom>
          <a:solidFill>
            <a:srgbClr val="FFFF00">
              <a:alpha val="38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" name="Elipsa 7">
            <a:extLst>
              <a:ext uri="{FF2B5EF4-FFF2-40B4-BE49-F238E27FC236}">
                <a16:creationId xmlns:a16="http://schemas.microsoft.com/office/drawing/2014/main" id="{9B58B524-A4C1-433C-90C0-0CE27539FE3F}"/>
              </a:ext>
            </a:extLst>
          </p:cNvPr>
          <p:cNvSpPr/>
          <p:nvPr/>
        </p:nvSpPr>
        <p:spPr>
          <a:xfrm>
            <a:off x="2268538" y="5157788"/>
            <a:ext cx="142875" cy="215900"/>
          </a:xfrm>
          <a:prstGeom prst="ellipse">
            <a:avLst/>
          </a:prstGeom>
          <a:solidFill>
            <a:srgbClr val="FFFF00">
              <a:alpha val="38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131" name="Text Box 3">
            <a:extLst>
              <a:ext uri="{FF2B5EF4-FFF2-40B4-BE49-F238E27FC236}">
                <a16:creationId xmlns:a16="http://schemas.microsoft.com/office/drawing/2014/main" id="{1C8A3096-B17D-403A-804E-6D8EE97CB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924175"/>
            <a:ext cx="4032250" cy="1754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b="1"/>
              <a:t>Potencjał przemieszcza się aż do wzgórka aksonu by wywołać reakcję dlatego, gdyż potencjał krytyczny wzgórka aksonu jest o połowę niższy od potencjału reszty komórki</a:t>
            </a:r>
          </a:p>
        </p:txBody>
      </p:sp>
      <p:grpSp>
        <p:nvGrpSpPr>
          <p:cNvPr id="4132" name="Grupa 12">
            <a:extLst>
              <a:ext uri="{FF2B5EF4-FFF2-40B4-BE49-F238E27FC236}">
                <a16:creationId xmlns:a16="http://schemas.microsoft.com/office/drawing/2014/main" id="{B389523E-1121-46CB-8151-CF36EA08ABCF}"/>
              </a:ext>
            </a:extLst>
          </p:cNvPr>
          <p:cNvGrpSpPr>
            <a:grpSpLocks/>
          </p:cNvGrpSpPr>
          <p:nvPr/>
        </p:nvGrpSpPr>
        <p:grpSpPr bwMode="auto">
          <a:xfrm>
            <a:off x="6011863" y="4292600"/>
            <a:ext cx="3384550" cy="2565400"/>
            <a:chOff x="4355976" y="3933056"/>
            <a:chExt cx="4788024" cy="2924944"/>
          </a:xfrm>
        </p:grpSpPr>
        <p:pic>
          <p:nvPicPr>
            <p:cNvPr id="4133" name="Obraz 10" descr="422px-Action_potential_vert.jpg">
              <a:extLst>
                <a:ext uri="{FF2B5EF4-FFF2-40B4-BE49-F238E27FC236}">
                  <a16:creationId xmlns:a16="http://schemas.microsoft.com/office/drawing/2014/main" id="{40CE5E23-837E-4408-80E8-58E347137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4067657"/>
              <a:ext cx="4644008" cy="279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Prostokąt 52">
              <a:extLst>
                <a:ext uri="{FF2B5EF4-FFF2-40B4-BE49-F238E27FC236}">
                  <a16:creationId xmlns:a16="http://schemas.microsoft.com/office/drawing/2014/main" id="{3F223B7F-9728-4424-9324-5AB81E76E949}"/>
                </a:ext>
              </a:extLst>
            </p:cNvPr>
            <p:cNvSpPr/>
            <p:nvPr/>
          </p:nvSpPr>
          <p:spPr>
            <a:xfrm>
              <a:off x="4355976" y="3933056"/>
              <a:ext cx="359326" cy="360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52600" y="765175"/>
            <a:ext cx="5915025" cy="6007100"/>
            <a:chOff x="1104" y="892"/>
            <a:chExt cx="3504" cy="3374"/>
          </a:xfrm>
        </p:grpSpPr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>
              <a:off x="1104" y="892"/>
              <a:ext cx="3504" cy="3360"/>
            </a:xfrm>
            <a:prstGeom prst="rect">
              <a:avLst/>
            </a:prstGeom>
            <a:solidFill>
              <a:srgbClr val="FFE1C3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9" r="10309" b="6442"/>
            <a:stretch>
              <a:fillRect/>
            </a:stretch>
          </p:blipFill>
          <p:spPr bwMode="auto">
            <a:xfrm>
              <a:off x="1152" y="920"/>
              <a:ext cx="3456" cy="3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5288" y="44450"/>
            <a:ext cx="874871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pl-PL" sz="2800">
                <a:solidFill>
                  <a:schemeClr val="tx2"/>
                </a:solidFill>
                <a:latin typeface="Calibri" pitchFamily="34" charset="0"/>
              </a:rPr>
              <a:t>Powstawanie potencjału czynnościowego w motoneuronie</a:t>
            </a:r>
          </a:p>
        </p:txBody>
      </p:sp>
    </p:spTree>
    <p:extLst>
      <p:ext uri="{BB962C8B-B14F-4D97-AF65-F5344CB8AC3E}">
        <p14:creationId xmlns:p14="http://schemas.microsoft.com/office/powerpoint/2010/main" val="102244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52400" y="152400"/>
            <a:ext cx="8897938" cy="5797550"/>
            <a:chOff x="152400" y="152400"/>
            <a:chExt cx="8897938" cy="5797550"/>
          </a:xfrm>
        </p:grpSpPr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685800" y="152400"/>
              <a:ext cx="7772400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3600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Zjawiska pobudzenia i hamowania w terminologii elektrofizjologicznej</a:t>
              </a:r>
            </a:p>
          </p:txBody>
        </p:sp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52400" y="1766888"/>
              <a:ext cx="42672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80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Pobudzenie</a:t>
              </a:r>
              <a:endParaRPr lang="pl-PL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28600" y="2362200"/>
              <a:ext cx="419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depolaryzacja</a:t>
              </a:r>
              <a:endParaRPr lang="pl-PL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4724400" y="1766888"/>
              <a:ext cx="42672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sz="280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Hamowanie</a:t>
              </a:r>
              <a:endParaRPr lang="pl-PL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28600" y="2895600"/>
              <a:ext cx="419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katelektrotonus</a:t>
              </a:r>
              <a:endParaRPr lang="pl-PL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28600" y="3429000"/>
              <a:ext cx="3622675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wzrost przepuszczalności      jonów Na</a:t>
              </a:r>
              <a:endParaRPr 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28600" y="4343400"/>
              <a:ext cx="419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zmniejszenie asymetrii jonowej</a:t>
              </a:r>
              <a:endParaRPr lang="pl-PL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228600" y="4987925"/>
              <a:ext cx="419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wzrost pobudliwości</a:t>
              </a:r>
              <a:endParaRPr 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800600" y="2362200"/>
              <a:ext cx="419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hiperpolaryzacja</a:t>
              </a:r>
              <a:endParaRPr lang="pl-PL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4800600" y="2895600"/>
              <a:ext cx="419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anelektrotonus</a:t>
              </a:r>
              <a:endParaRPr lang="pl-PL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4800600" y="3429000"/>
              <a:ext cx="41910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zmniejszenie przepuszczalności      jonów Na</a:t>
              </a:r>
              <a:endParaRPr lang="pl-PL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4800600" y="4343400"/>
              <a:ext cx="419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zwiększenie asymetrii jonowej</a:t>
              </a:r>
              <a:endParaRPr lang="pl-PL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800600" y="4987925"/>
              <a:ext cx="419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zmniejszenie pobudliwości</a:t>
              </a:r>
              <a:endParaRPr 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179388" y="5580063"/>
              <a:ext cx="41910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spadek progu pobudliwości</a:t>
              </a:r>
              <a:endParaRPr 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4859338" y="5580063"/>
              <a:ext cx="41910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l-PL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wzrost progu pobudliwości</a:t>
              </a:r>
              <a:endParaRPr lang="pl-PL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67042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5800" y="152400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36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Porównanie potencjału czynnościowego i postsynaptycznego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179510" y="1628799"/>
          <a:ext cx="8784978" cy="434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4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4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Postać </a:t>
                      </a:r>
                    </a:p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potencjału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  <a:p>
                      <a:pPr algn="ctr"/>
                      <a:r>
                        <a:rPr lang="pl-PL" dirty="0"/>
                        <a:t>Amplituda</a:t>
                      </a:r>
                    </a:p>
                    <a:p>
                      <a:pPr algn="ctr"/>
                      <a:r>
                        <a:rPr lang="pl-PL" dirty="0"/>
                        <a:t>(</a:t>
                      </a:r>
                      <a:r>
                        <a:rPr lang="pl-PL" dirty="0" err="1"/>
                        <a:t>mV</a:t>
                      </a:r>
                      <a:r>
                        <a:rPr lang="pl-P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  <a:p>
                      <a:pPr algn="ctr"/>
                      <a:r>
                        <a:rPr lang="pl-PL" dirty="0"/>
                        <a:t>Kanały</a:t>
                      </a:r>
                    </a:p>
                    <a:p>
                      <a:pPr algn="ctr"/>
                      <a:r>
                        <a:rPr lang="pl-PL" dirty="0"/>
                        <a:t>jonowe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  <a:p>
                      <a:pPr algn="ctr"/>
                      <a:r>
                        <a:rPr lang="pl-PL" dirty="0"/>
                        <a:t>Zmiany</a:t>
                      </a:r>
                    </a:p>
                    <a:p>
                      <a:pPr algn="ctr"/>
                      <a:r>
                        <a:rPr lang="pl-PL" dirty="0"/>
                        <a:t> w błonie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  <a:p>
                      <a:pPr algn="ctr"/>
                      <a:r>
                        <a:rPr lang="pl-PL" dirty="0"/>
                        <a:t>Czas </a:t>
                      </a:r>
                    </a:p>
                    <a:p>
                      <a:pPr algn="ctr"/>
                      <a:r>
                        <a:rPr lang="pl-PL" dirty="0"/>
                        <a:t>trwania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  <a:p>
                      <a:pPr algn="ctr"/>
                      <a:r>
                        <a:rPr lang="pl-PL" dirty="0"/>
                        <a:t>Sposób</a:t>
                      </a:r>
                    </a:p>
                    <a:p>
                      <a:pPr algn="ctr"/>
                      <a:r>
                        <a:rPr lang="pl-PL" dirty="0"/>
                        <a:t>rozprzestrzeniania się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endParaRPr lang="pl-PL" dirty="0"/>
                    </a:p>
                    <a:p>
                      <a:pPr algn="ctr"/>
                      <a:r>
                        <a:rPr lang="pl-PL" sz="1700" dirty="0">
                          <a:solidFill>
                            <a:schemeClr val="tx1"/>
                          </a:solidFill>
                        </a:rPr>
                        <a:t>Czynnościowy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  <a:p>
                      <a:pPr algn="ctr"/>
                      <a:r>
                        <a:rPr lang="pl-PL" dirty="0"/>
                        <a:t>do</a:t>
                      </a:r>
                      <a:r>
                        <a:rPr lang="pl-PL" baseline="0" dirty="0"/>
                        <a:t> 110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  <a:p>
                      <a:r>
                        <a:rPr lang="pl-PL" dirty="0" err="1"/>
                        <a:t>potencjałoza</a:t>
                      </a:r>
                      <a:r>
                        <a:rPr lang="pl-PL" dirty="0"/>
                        <a:t>-</a:t>
                      </a:r>
                    </a:p>
                    <a:p>
                      <a:r>
                        <a:rPr lang="pl-PL" dirty="0" err="1"/>
                        <a:t>leżne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  <a:p>
                      <a:r>
                        <a:rPr lang="pl-PL"/>
                        <a:t>zawsze</a:t>
                      </a:r>
                      <a:endParaRPr lang="pl-PL" dirty="0"/>
                    </a:p>
                    <a:p>
                      <a:r>
                        <a:rPr lang="pl-PL" dirty="0"/>
                        <a:t>depolaryzacja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  <a:p>
                      <a:pPr algn="ctr"/>
                      <a:r>
                        <a:rPr lang="pl-PL" dirty="0"/>
                        <a:t>1 – 10 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  <a:p>
                      <a:r>
                        <a:rPr lang="pl-PL" dirty="0"/>
                        <a:t>bez ubytku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endParaRPr lang="pl-PL" dirty="0"/>
                    </a:p>
                    <a:p>
                      <a:pPr algn="ctr"/>
                      <a:r>
                        <a:rPr lang="pl-PL" dirty="0"/>
                        <a:t>Post-</a:t>
                      </a:r>
                    </a:p>
                    <a:p>
                      <a:pPr algn="ctr"/>
                      <a:r>
                        <a:rPr lang="pl-PL" dirty="0"/>
                        <a:t>synaptyczny</a:t>
                      </a:r>
                    </a:p>
                    <a:p>
                      <a:pPr algn="ctr"/>
                      <a:r>
                        <a:rPr lang="pl-PL" dirty="0"/>
                        <a:t>EPSP/IPSP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  <a:p>
                      <a:pPr algn="ctr"/>
                      <a:r>
                        <a:rPr lang="pl-PL" dirty="0"/>
                        <a:t>od &lt; 1 do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  <a:p>
                      <a:pPr algn="l"/>
                      <a:r>
                        <a:rPr lang="pl-PL" dirty="0"/>
                        <a:t>zależne od</a:t>
                      </a:r>
                    </a:p>
                    <a:p>
                      <a:pPr algn="l"/>
                      <a:r>
                        <a:rPr lang="pl-PL" dirty="0"/>
                        <a:t>transmitera</a:t>
                      </a:r>
                    </a:p>
                    <a:p>
                      <a:pPr algn="l"/>
                      <a:r>
                        <a:rPr lang="pl-PL" dirty="0"/>
                        <a:t>(</a:t>
                      </a:r>
                      <a:r>
                        <a:rPr lang="pl-PL" dirty="0" err="1"/>
                        <a:t>ligandozależne</a:t>
                      </a:r>
                      <a:r>
                        <a:rPr lang="pl-PL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  <a:p>
                      <a:pPr algn="ctr"/>
                      <a:r>
                        <a:rPr lang="pl-PL" dirty="0"/>
                        <a:t>depolaryzacja</a:t>
                      </a:r>
                    </a:p>
                    <a:p>
                      <a:pPr algn="ctr"/>
                      <a:r>
                        <a:rPr lang="pl-PL" dirty="0"/>
                        <a:t>lub</a:t>
                      </a:r>
                    </a:p>
                    <a:p>
                      <a:pPr algn="ctr"/>
                      <a:r>
                        <a:rPr lang="pl-PL" dirty="0" err="1"/>
                        <a:t>hiperpolaryzacja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  <a:p>
                      <a:pPr algn="ctr"/>
                      <a:r>
                        <a:rPr lang="pl-PL" dirty="0"/>
                        <a:t>do kilku minut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  <a:p>
                      <a:r>
                        <a:rPr lang="pl-PL" dirty="0"/>
                        <a:t>z ubytkiem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265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pl-PL" dirty="0"/>
              <a:t>Terminarz</a:t>
            </a:r>
          </a:p>
        </p:txBody>
      </p:sp>
      <p:pic>
        <p:nvPicPr>
          <p:cNvPr id="5" name="Obraz 4" descr="wydzial_biologii-logo-niebiesk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4355" y="44155"/>
            <a:ext cx="1151368" cy="8645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02CAFB28-316A-4DCC-B1AB-1FDB2DF4DF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743425"/>
              </p:ext>
            </p:extLst>
          </p:nvPr>
        </p:nvGraphicFramePr>
        <p:xfrm>
          <a:off x="0" y="908720"/>
          <a:ext cx="9143999" cy="6235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3427">
                  <a:extLst>
                    <a:ext uri="{9D8B030D-6E8A-4147-A177-3AD203B41FA5}">
                      <a16:colId xmlns:a16="http://schemas.microsoft.com/office/drawing/2014/main" val="1521541254"/>
                    </a:ext>
                  </a:extLst>
                </a:gridCol>
                <a:gridCol w="621872">
                  <a:extLst>
                    <a:ext uri="{9D8B030D-6E8A-4147-A177-3AD203B41FA5}">
                      <a16:colId xmlns:a16="http://schemas.microsoft.com/office/drawing/2014/main" val="3171974031"/>
                    </a:ext>
                  </a:extLst>
                </a:gridCol>
                <a:gridCol w="7978700">
                  <a:extLst>
                    <a:ext uri="{9D8B030D-6E8A-4147-A177-3AD203B41FA5}">
                      <a16:colId xmlns:a16="http://schemas.microsoft.com/office/drawing/2014/main" val="3348052111"/>
                    </a:ext>
                  </a:extLst>
                </a:gridCol>
              </a:tblGrid>
              <a:tr h="171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Data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Nr ćw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Temat zajęć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extLst>
                  <a:ext uri="{0D108BD9-81ED-4DB2-BD59-A6C34878D82A}">
                    <a16:rowId xmlns:a16="http://schemas.microsoft.com/office/drawing/2014/main" val="321368853"/>
                  </a:ext>
                </a:extLst>
              </a:tr>
              <a:tr h="350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08.10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0+1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Wprowadzenie // Przewodzenie impulsu w nerwach obwodowych. Przewodzenie synaptyczne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extLst>
                  <a:ext uri="{0D108BD9-81ED-4DB2-BD59-A6C34878D82A}">
                    <a16:rowId xmlns:a16="http://schemas.microsoft.com/office/drawing/2014/main" val="3792477055"/>
                  </a:ext>
                </a:extLst>
              </a:tr>
              <a:tr h="350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15.10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Rdzeń kręgowy – funkcje dróg i ośrodków rdzeniowych // zejściówka z ćw. 1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extLst>
                  <a:ext uri="{0D108BD9-81ED-4DB2-BD59-A6C34878D82A}">
                    <a16:rowId xmlns:a16="http://schemas.microsoft.com/office/drawing/2014/main" val="1093328731"/>
                  </a:ext>
                </a:extLst>
              </a:tr>
              <a:tr h="350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22.10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Fizjologia receptorów I // zejściówka z ćw. 2 // sprawozdanie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extLst>
                  <a:ext uri="{0D108BD9-81ED-4DB2-BD59-A6C34878D82A}">
                    <a16:rowId xmlns:a16="http://schemas.microsoft.com/office/drawing/2014/main" val="237380706"/>
                  </a:ext>
                </a:extLst>
              </a:tr>
              <a:tr h="350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29.10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Fizjologia receptorów II // zejściówka z ćw. 3 // cd. sprawozdanie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extLst>
                  <a:ext uri="{0D108BD9-81ED-4DB2-BD59-A6C34878D82A}">
                    <a16:rowId xmlns:a16="http://schemas.microsoft.com/office/drawing/2014/main" val="2845193020"/>
                  </a:ext>
                </a:extLst>
              </a:tr>
              <a:tr h="350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05.11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Sprawdzian I (tematy 1- 4) // zejściówka z ćw. 4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extLst>
                  <a:ext uri="{0D108BD9-81ED-4DB2-BD59-A6C34878D82A}">
                    <a16:rowId xmlns:a16="http://schemas.microsoft.com/office/drawing/2014/main" val="275481577"/>
                  </a:ext>
                </a:extLst>
              </a:tr>
              <a:tr h="350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12.11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Pień mózgu: czynności odruchowe i reakcje statokinetyczne // Układ pozapiramidowy. Ośrodki integracji funkcji ruchowych 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extLst>
                  <a:ext uri="{0D108BD9-81ED-4DB2-BD59-A6C34878D82A}">
                    <a16:rowId xmlns:a16="http://schemas.microsoft.com/office/drawing/2014/main" val="109321985"/>
                  </a:ext>
                </a:extLst>
              </a:tr>
              <a:tr h="350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19.11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Wzgórze i układy niespecyficznego pobudzenia. Układ limbiczny – emocje i uzależnienia // zejściówka z ćw. 6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extLst>
                  <a:ext uri="{0D108BD9-81ED-4DB2-BD59-A6C34878D82A}">
                    <a16:rowId xmlns:a16="http://schemas.microsoft.com/office/drawing/2014/main" val="320192638"/>
                  </a:ext>
                </a:extLst>
              </a:tr>
              <a:tr h="350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26.11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8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Podwzgórze – koordynator układu somatycznego, wegetatywnego i hormonalnego // zejściówka z ćw. 7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extLst>
                  <a:ext uri="{0D108BD9-81ED-4DB2-BD59-A6C34878D82A}">
                    <a16:rowId xmlns:a16="http://schemas.microsoft.com/office/drawing/2014/main" val="1072899322"/>
                  </a:ext>
                </a:extLst>
              </a:tr>
              <a:tr h="350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03.12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9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Kora mózgowa. Zasady elektroencefalografii. // zejściówka z ćw. 8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extLst>
                  <a:ext uri="{0D108BD9-81ED-4DB2-BD59-A6C34878D82A}">
                    <a16:rowId xmlns:a16="http://schemas.microsoft.com/office/drawing/2014/main" val="1752459238"/>
                  </a:ext>
                </a:extLst>
              </a:tr>
              <a:tr h="350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10.12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Sprawdzian 2 (tematy 6 – 10)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extLst>
                  <a:ext uri="{0D108BD9-81ED-4DB2-BD59-A6C34878D82A}">
                    <a16:rowId xmlns:a16="http://schemas.microsoft.com/office/drawing/2014/main" val="2827179830"/>
                  </a:ext>
                </a:extLst>
              </a:tr>
              <a:tr h="350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24.12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Przerwa świąteczna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extLst>
                  <a:ext uri="{0D108BD9-81ED-4DB2-BD59-A6C34878D82A}">
                    <a16:rowId xmlns:a16="http://schemas.microsoft.com/office/drawing/2014/main" val="2219865859"/>
                  </a:ext>
                </a:extLst>
              </a:tr>
              <a:tr h="350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31.12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Przerwa świąteczna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extLst>
                  <a:ext uri="{0D108BD9-81ED-4DB2-BD59-A6C34878D82A}">
                    <a16:rowId xmlns:a16="http://schemas.microsoft.com/office/drawing/2014/main" val="1008185755"/>
                  </a:ext>
                </a:extLst>
              </a:tr>
              <a:tr h="350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07.01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Odruchy warunkowe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extLst>
                  <a:ext uri="{0D108BD9-81ED-4DB2-BD59-A6C34878D82A}">
                    <a16:rowId xmlns:a16="http://schemas.microsoft.com/office/drawing/2014/main" val="1116861166"/>
                  </a:ext>
                </a:extLst>
              </a:tr>
              <a:tr h="350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14.01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12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Układ wegetatywny. Nerwowa regulacja krążenia (rytmu serca i ciśnienia krwi) i oddychania // zejściówka z ćw. 11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extLst>
                  <a:ext uri="{0D108BD9-81ED-4DB2-BD59-A6C34878D82A}">
                    <a16:rowId xmlns:a16="http://schemas.microsoft.com/office/drawing/2014/main" val="2255515685"/>
                  </a:ext>
                </a:extLst>
              </a:tr>
              <a:tr h="350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21.01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13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Sprawdzian 3 (tematy 12 – 14) // zejściówka z ćw. 12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extLst>
                  <a:ext uri="{0D108BD9-81ED-4DB2-BD59-A6C34878D82A}">
                    <a16:rowId xmlns:a16="http://schemas.microsoft.com/office/drawing/2014/main" val="1611252963"/>
                  </a:ext>
                </a:extLst>
              </a:tr>
              <a:tr h="350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28.01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14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Sesja egzaminacyjna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extLst>
                  <a:ext uri="{0D108BD9-81ED-4DB2-BD59-A6C34878D82A}">
                    <a16:rowId xmlns:a16="http://schemas.microsoft.com/office/drawing/2014/main" val="2946692001"/>
                  </a:ext>
                </a:extLst>
              </a:tr>
              <a:tr h="171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49" marR="40949" marT="0" marB="0"/>
                </a:tc>
                <a:extLst>
                  <a:ext uri="{0D108BD9-81ED-4DB2-BD59-A6C34878D82A}">
                    <a16:rowId xmlns:a16="http://schemas.microsoft.com/office/drawing/2014/main" val="2952411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63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Organizacja zajęć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Obowiązkowo przed wejściem do sali ćwiczeń student zakłada fartuch laboratoryjny</a:t>
            </a:r>
          </a:p>
          <a:p>
            <a:r>
              <a:rPr lang="pl-PL" dirty="0"/>
              <a:t>Zajęcia trwają 90 min</a:t>
            </a:r>
          </a:p>
          <a:p>
            <a:r>
              <a:rPr lang="pl-PL" dirty="0"/>
              <a:t>Sprawdziany – 60 min, pozostałe 30 min wykorzystane będzie na wykonywanie doświadczeń lub omawianie treści kolokwium</a:t>
            </a:r>
          </a:p>
        </p:txBody>
      </p:sp>
      <p:pic>
        <p:nvPicPr>
          <p:cNvPr id="4" name="Obraz 3" descr="wydzial_biologii-logo-niebiesk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4355" y="44155"/>
            <a:ext cx="1151368" cy="864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196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7211144" cy="1066130"/>
          </a:xfrm>
        </p:spPr>
        <p:txBody>
          <a:bodyPr>
            <a:normAutofit/>
          </a:bodyPr>
          <a:lstStyle/>
          <a:p>
            <a:r>
              <a:rPr lang="pl-PL" b="1" dirty="0"/>
              <a:t>Zasady zaliczenia ćwiczeń</a:t>
            </a:r>
          </a:p>
        </p:txBody>
      </p:sp>
      <p:pic>
        <p:nvPicPr>
          <p:cNvPr id="4" name="Obraz 3" descr="wydzial_biologii-logo-niebiesk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5887" y="134634"/>
            <a:ext cx="828601" cy="62145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467544" y="836712"/>
            <a:ext cx="7920880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pl-PL" b="1" dirty="0">
                <a:solidFill>
                  <a:schemeClr val="tx1"/>
                </a:solidFill>
              </a:rPr>
              <a:t>Obecność na zajęciach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u="sng" dirty="0">
                <a:solidFill>
                  <a:schemeClr val="tx1"/>
                </a:solidFill>
              </a:rPr>
              <a:t>studentowi przysługuje prawo do nieobecności na zajęciach </a:t>
            </a:r>
            <a:r>
              <a:rPr lang="pl-PL" b="1" u="sng" dirty="0">
                <a:solidFill>
                  <a:srgbClr val="FF0000"/>
                </a:solidFill>
              </a:rPr>
              <a:t>jedynie z powodu choroby – zwolnienie lekarskie należy dostarczyć w przeciągu tygodnia.</a:t>
            </a:r>
          </a:p>
        </p:txBody>
      </p:sp>
      <p:sp>
        <p:nvSpPr>
          <p:cNvPr id="7" name="Prostokąt 6"/>
          <p:cNvSpPr/>
          <p:nvPr/>
        </p:nvSpPr>
        <p:spPr>
          <a:xfrm>
            <a:off x="467544" y="1844824"/>
            <a:ext cx="7920880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pl-PL" b="1" dirty="0">
                <a:solidFill>
                  <a:schemeClr val="tx1"/>
                </a:solidFill>
              </a:rPr>
              <a:t>2.    Kolokwia - </a:t>
            </a:r>
            <a:r>
              <a:rPr lang="pl-PL" b="1" dirty="0">
                <a:solidFill>
                  <a:srgbClr val="FF0000"/>
                </a:solidFill>
              </a:rPr>
              <a:t>3</a:t>
            </a:r>
            <a:r>
              <a:rPr lang="pl-PL" dirty="0">
                <a:solidFill>
                  <a:schemeClr val="tx1"/>
                </a:solidFill>
              </a:rPr>
              <a:t> sprawdziany podsumowujące daną partię materiału (ocena I, II, III); </a:t>
            </a:r>
            <a:endParaRPr lang="pl-PL" b="1" u="sng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l-PL" u="sng" dirty="0">
                <a:solidFill>
                  <a:schemeClr val="tx1"/>
                </a:solidFill>
              </a:rPr>
              <a:t>Ćwiczenie </a:t>
            </a:r>
            <a:r>
              <a:rPr lang="pl-PL" b="1" u="sng" dirty="0">
                <a:solidFill>
                  <a:schemeClr val="tx1"/>
                </a:solidFill>
              </a:rPr>
              <a:t>5.</a:t>
            </a:r>
            <a:r>
              <a:rPr lang="pl-PL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u="sng" dirty="0">
                <a:solidFill>
                  <a:schemeClr val="tx1"/>
                </a:solidFill>
              </a:rPr>
              <a:t>Ćwiczenie </a:t>
            </a:r>
            <a:r>
              <a:rPr lang="pl-PL" b="1" u="sng" dirty="0">
                <a:solidFill>
                  <a:schemeClr val="tx1"/>
                </a:solidFill>
              </a:rPr>
              <a:t>10.</a:t>
            </a:r>
            <a:r>
              <a:rPr lang="pl-PL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u="sng" dirty="0">
                <a:solidFill>
                  <a:schemeClr val="tx1"/>
                </a:solidFill>
              </a:rPr>
              <a:t>Ćwiczenie </a:t>
            </a:r>
            <a:r>
              <a:rPr lang="pl-PL" b="1" u="sng" dirty="0">
                <a:solidFill>
                  <a:schemeClr val="tx1"/>
                </a:solidFill>
              </a:rPr>
              <a:t>13</a:t>
            </a:r>
            <a:r>
              <a:rPr lang="pl-PL" dirty="0">
                <a:solidFill>
                  <a:schemeClr val="tx1"/>
                </a:solidFill>
              </a:rPr>
              <a:t>; zaliczenie ćwiczeń</a:t>
            </a:r>
          </a:p>
        </p:txBody>
      </p:sp>
      <p:sp>
        <p:nvSpPr>
          <p:cNvPr id="8" name="Prostokąt 7"/>
          <p:cNvSpPr/>
          <p:nvPr/>
        </p:nvSpPr>
        <p:spPr>
          <a:xfrm>
            <a:off x="467544" y="3861048"/>
            <a:ext cx="7920880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pl-PL" b="1" dirty="0">
                <a:solidFill>
                  <a:schemeClr val="tx1"/>
                </a:solidFill>
              </a:rPr>
              <a:t>3.  Zejściówki (max 2,5 pkt. za każdą; łącznie 9 zejściówek)</a:t>
            </a:r>
            <a:endParaRPr lang="pl-PL" b="1" u="sng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obejmujące materiał wcześniej </a:t>
            </a:r>
            <a:r>
              <a:rPr lang="pl-PL" b="1" u="sng" dirty="0">
                <a:solidFill>
                  <a:schemeClr val="tx1"/>
                </a:solidFill>
              </a:rPr>
              <a:t>omówiony </a:t>
            </a:r>
            <a:r>
              <a:rPr lang="pl-PL" dirty="0">
                <a:solidFill>
                  <a:schemeClr val="tx1"/>
                </a:solidFill>
              </a:rPr>
              <a:t>na zajęciach; 3-4 pytania testowe (jedna prawidłowa odp. spośród 5 możliwych) + 1 pytanie otwarte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l-PL" dirty="0">
                <a:solidFill>
                  <a:schemeClr val="tx1"/>
                </a:solidFill>
              </a:rPr>
              <a:t>zejściówek</a:t>
            </a:r>
            <a:r>
              <a:rPr lang="pl-PL" b="1" dirty="0">
                <a:solidFill>
                  <a:schemeClr val="tx1"/>
                </a:solidFill>
              </a:rPr>
              <a:t> NIE </a:t>
            </a:r>
            <a:r>
              <a:rPr lang="pl-PL" dirty="0">
                <a:solidFill>
                  <a:schemeClr val="tx1"/>
                </a:solidFill>
              </a:rPr>
              <a:t>poprawiamy</a:t>
            </a:r>
          </a:p>
        </p:txBody>
      </p:sp>
      <p:sp>
        <p:nvSpPr>
          <p:cNvPr id="9" name="Prostokąt 8"/>
          <p:cNvSpPr/>
          <p:nvPr/>
        </p:nvSpPr>
        <p:spPr>
          <a:xfrm>
            <a:off x="467544" y="4941168"/>
            <a:ext cx="7920880" cy="811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pl-PL" b="1" dirty="0">
                <a:solidFill>
                  <a:schemeClr val="tx1"/>
                </a:solidFill>
              </a:rPr>
              <a:t>4.   Prezentacja multimedialna </a:t>
            </a:r>
            <a:r>
              <a:rPr lang="pl-PL" dirty="0">
                <a:solidFill>
                  <a:schemeClr val="tx1"/>
                </a:solidFill>
              </a:rPr>
              <a:t>(samodzielnie wykonana i zaprezentowana podczas zajęć; </a:t>
            </a:r>
            <a:r>
              <a:rPr lang="pl-PL" b="1" dirty="0">
                <a:solidFill>
                  <a:schemeClr val="tx1"/>
                </a:solidFill>
              </a:rPr>
              <a:t>10-15 minut</a:t>
            </a:r>
            <a:r>
              <a:rPr lang="pl-PL" dirty="0">
                <a:solidFill>
                  <a:schemeClr val="tx1"/>
                </a:solidFill>
              </a:rPr>
              <a:t>);  dodatkowe punkty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1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cen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628800"/>
            <a:ext cx="8729618" cy="27036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899592" y="0"/>
            <a:ext cx="7211144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Zasady oceniania</a:t>
            </a:r>
          </a:p>
        </p:txBody>
      </p:sp>
      <p:pic>
        <p:nvPicPr>
          <p:cNvPr id="5" name="Obraz 4" descr="wydzial_biologii-logo-niebieski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4355" y="260648"/>
            <a:ext cx="1151368" cy="86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zasady_oceniani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052736"/>
            <a:ext cx="6425646" cy="55779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318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3409</Words>
  <Application>Microsoft Office PowerPoint</Application>
  <PresentationFormat>Pokaz na ekranie (4:3)</PresentationFormat>
  <Paragraphs>654</Paragraphs>
  <Slides>58</Slides>
  <Notes>15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5</vt:i4>
      </vt:variant>
      <vt:variant>
        <vt:lpstr>Tytuły slajdów</vt:lpstr>
      </vt:variant>
      <vt:variant>
        <vt:i4>58</vt:i4>
      </vt:variant>
    </vt:vector>
  </HeadingPairs>
  <TitlesOfParts>
    <vt:vector size="69" baseType="lpstr">
      <vt:lpstr>Arial</vt:lpstr>
      <vt:lpstr>Calibri</vt:lpstr>
      <vt:lpstr>Symbol</vt:lpstr>
      <vt:lpstr>Times New Roman</vt:lpstr>
      <vt:lpstr>Wingdings</vt:lpstr>
      <vt:lpstr>Motyw pakietu Office</vt:lpstr>
      <vt:lpstr>Photo Editor Photo</vt:lpstr>
      <vt:lpstr>Obraz - mapa bitowa</vt:lpstr>
      <vt:lpstr>Equation.3</vt:lpstr>
      <vt:lpstr>CorelDRAW</vt:lpstr>
      <vt:lpstr>QuickTime Picture</vt:lpstr>
      <vt:lpstr>Neurofizjologia</vt:lpstr>
      <vt:lpstr>Literatura</vt:lpstr>
      <vt:lpstr>Prezentacja programu PowerPoint</vt:lpstr>
      <vt:lpstr>Materiały na stronie KFZiC</vt:lpstr>
      <vt:lpstr>Karty Ćwiczeń</vt:lpstr>
      <vt:lpstr>Terminarz</vt:lpstr>
      <vt:lpstr>Organizacja zajęć</vt:lpstr>
      <vt:lpstr>Zasady zaliczenia ćwiczeń</vt:lpstr>
      <vt:lpstr>Prezentacja programu PowerPoint</vt:lpstr>
      <vt:lpstr>Punktacja</vt:lpstr>
      <vt:lpstr>Tematy prezentacji</vt:lpstr>
      <vt:lpstr>BHP</vt:lpstr>
      <vt:lpstr>Prezentacja programu PowerPoint</vt:lpstr>
      <vt:lpstr>Prezentacja programu PowerPoint</vt:lpstr>
      <vt:lpstr>Prezentacja programu PowerPoint</vt:lpstr>
      <vt:lpstr>Prezentacja programu PowerPoint</vt:lpstr>
      <vt:lpstr>ĆWICZENIE 1 Przewodzenie impulsu w nerwach obwodowych. Przewodzenie synaptyczne.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Fizjologia zwierząt i człowieka</dc:title>
  <dc:creator>Ewelajna</dc:creator>
  <cp:lastModifiedBy>Ewelina Kurowska</cp:lastModifiedBy>
  <cp:revision>71</cp:revision>
  <dcterms:created xsi:type="dcterms:W3CDTF">2016-10-05T12:50:52Z</dcterms:created>
  <dcterms:modified xsi:type="dcterms:W3CDTF">2018-10-07T13:49:35Z</dcterms:modified>
</cp:coreProperties>
</file>